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 id="270" r:id="rId16"/>
    <p:sldId id="271" r:id="rId17"/>
    <p:sldId id="272" r:id="rId18"/>
    <p:sldId id="276" r:id="rId19"/>
    <p:sldId id="275" r:id="rId20"/>
    <p:sldId id="277" r:id="rId21"/>
    <p:sldId id="278" r:id="rId22"/>
    <p:sldId id="274" r:id="rId23"/>
    <p:sldId id="273"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667" autoAdjust="0"/>
  </p:normalViewPr>
  <p:slideViewPr>
    <p:cSldViewPr>
      <p:cViewPr varScale="1">
        <p:scale>
          <a:sx n="75" d="100"/>
          <a:sy n="75" d="100"/>
        </p:scale>
        <p:origin x="-4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2E8879-EF01-4BD8-A2BF-81AA8CB24BE9}" type="datetimeFigureOut">
              <a:rPr lang="en-US" smtClean="0"/>
              <a:pPr/>
              <a:t>12/8/2010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E6FF73-9745-49E0-B49D-3448F4DFD4E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E6FF73-9745-49E0-B49D-3448F4DFD4E1}"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17" name="Footer Placeholder 16"/>
          <p:cNvSpPr>
            <a:spLocks noGrp="1"/>
          </p:cNvSpPr>
          <p:nvPr>
            <p:ph type="ftr" sz="quarter" idx="11"/>
          </p:nvPr>
        </p:nvSpPr>
        <p:spPr/>
        <p:txBody>
          <a:bodyPr/>
          <a:lstStyle>
            <a:extLst/>
          </a:lstStyle>
          <a:p>
            <a:endParaRPr lang="en-NZ" dirty="0"/>
          </a:p>
        </p:txBody>
      </p:sp>
      <p:sp>
        <p:nvSpPr>
          <p:cNvPr id="29" name="Slide Number Placeholder 28"/>
          <p:cNvSpPr>
            <a:spLocks noGrp="1"/>
          </p:cNvSpPr>
          <p:nvPr>
            <p:ph type="sldNum" sz="quarter" idx="12"/>
          </p:nvPr>
        </p:nvSpPr>
        <p:spPr/>
        <p:txBody>
          <a:bodyPr/>
          <a:lstStyle>
            <a:extLst/>
          </a:lstStyle>
          <a:p>
            <a:fld id="{13E7D798-BE14-489C-B4E0-A6B164296677}" type="slidenum">
              <a:rPr lang="en-NZ" smtClean="0"/>
              <a:pPr/>
              <a:t>‹#›</a:t>
            </a:fld>
            <a:endParaRPr lang="en-NZ"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13E7D798-BE14-489C-B4E0-A6B164296677}" type="slidenum">
              <a:rPr lang="en-NZ" smtClean="0"/>
              <a:pPr/>
              <a:t>‹#›</a:t>
            </a:fld>
            <a:endParaRPr lang="en-NZ"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8" name="Footer Placeholder 7"/>
          <p:cNvSpPr>
            <a:spLocks noGrp="1"/>
          </p:cNvSpPr>
          <p:nvPr>
            <p:ph type="ftr" sz="quarter" idx="11"/>
          </p:nvPr>
        </p:nvSpPr>
        <p:spPr/>
        <p:txBody>
          <a:bodyPr/>
          <a:lstStyle>
            <a:extLst/>
          </a:lstStyle>
          <a:p>
            <a:endParaRPr lang="en-NZ" dirty="0"/>
          </a:p>
        </p:txBody>
      </p:sp>
      <p:sp>
        <p:nvSpPr>
          <p:cNvPr id="9" name="Slide Number Placeholder 8"/>
          <p:cNvSpPr>
            <a:spLocks noGrp="1"/>
          </p:cNvSpPr>
          <p:nvPr>
            <p:ph type="sldNum" sz="quarter" idx="12"/>
          </p:nvPr>
        </p:nvSpPr>
        <p:spPr/>
        <p:txBody>
          <a:bodyPr/>
          <a:lstStyle>
            <a:extLst/>
          </a:lstStyle>
          <a:p>
            <a:fld id="{13E7D798-BE14-489C-B4E0-A6B164296677}" type="slidenum">
              <a:rPr lang="en-NZ" smtClean="0"/>
              <a:pPr/>
              <a:t>‹#›</a:t>
            </a:fld>
            <a:endParaRPr lang="en-NZ"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4" name="Footer Placeholder 3"/>
          <p:cNvSpPr>
            <a:spLocks noGrp="1"/>
          </p:cNvSpPr>
          <p:nvPr>
            <p:ph type="ftr" sz="quarter" idx="11"/>
          </p:nvPr>
        </p:nvSpPr>
        <p:spPr/>
        <p:txBody>
          <a:bodyPr/>
          <a:lstStyle>
            <a:extLst/>
          </a:lstStyle>
          <a:p>
            <a:endParaRPr lang="en-NZ" dirty="0"/>
          </a:p>
        </p:txBody>
      </p:sp>
      <p:sp>
        <p:nvSpPr>
          <p:cNvPr id="5" name="Slide Number Placeholder 4"/>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3" name="Footer Placeholder 2"/>
          <p:cNvSpPr>
            <a:spLocks noGrp="1"/>
          </p:cNvSpPr>
          <p:nvPr>
            <p:ph type="ftr" sz="quarter" idx="11"/>
          </p:nvPr>
        </p:nvSpPr>
        <p:spPr/>
        <p:txBody>
          <a:bodyPr/>
          <a:lstStyle>
            <a:extLst/>
          </a:lstStyle>
          <a:p>
            <a:endParaRPr lang="en-NZ" dirty="0"/>
          </a:p>
        </p:txBody>
      </p:sp>
      <p:sp>
        <p:nvSpPr>
          <p:cNvPr id="4" name="Slide Number Placeholder 3"/>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C7A54DD-BD8F-4932-9DF4-233D612B0240}" type="datetimeFigureOut">
              <a:rPr lang="en-US" smtClean="0"/>
              <a:pPr/>
              <a:t>12/8/2010</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13E7D798-BE14-489C-B4E0-A6B164296677}"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C7A54DD-BD8F-4932-9DF4-233D612B0240}" type="datetimeFigureOut">
              <a:rPr lang="en-US" smtClean="0"/>
              <a:pPr/>
              <a:t>12/8/2010</a:t>
            </a:fld>
            <a:endParaRPr lang="en-NZ"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NZ"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13E7D798-BE14-489C-B4E0-A6B164296677}"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C7A54DD-BD8F-4932-9DF4-233D612B0240}" type="datetimeFigureOut">
              <a:rPr lang="en-US" smtClean="0"/>
              <a:pPr/>
              <a:t>12/8/2010</a:t>
            </a:fld>
            <a:endParaRPr lang="en-NZ"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NZ"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3E7D798-BE14-489C-B4E0-A6B164296677}" type="slidenum">
              <a:rPr lang="en-NZ" smtClean="0"/>
              <a:pPr/>
              <a:t>‹#›</a:t>
            </a:fld>
            <a:endParaRPr lang="en-NZ"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en.wikipedia.org/wiki/File:Frank_Abagnale_(cropped).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Spam_(electronic)" TargetMode="External"/><Relationship Id="rId7" Type="http://schemas.openxmlformats.org/officeDocument/2006/relationships/hyperlink" Target="http://en.wikipedia.org/wiki/Frank_Abagnal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webopedia.com/TERM/P/phishing.html" TargetMode="External"/><Relationship Id="rId5" Type="http://schemas.openxmlformats.org/officeDocument/2006/relationships/hyperlink" Target="http://www.scientificamerican.com/article.cfm?id=anatomy-of-a-social-hack&amp;page=2" TargetMode="External"/><Relationship Id="rId4" Type="http://schemas.openxmlformats.org/officeDocument/2006/relationships/hyperlink" Target="http://www.ftc.gov/bcp/edu/microsites/idtheft/consumers/about-identity-theft.html#Whatcanyoudotohelpfightidentitythef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285728"/>
            <a:ext cx="7772400" cy="1975104"/>
          </a:xfrm>
        </p:spPr>
        <p:txBody>
          <a:bodyPr/>
          <a:lstStyle/>
          <a:p>
            <a:pPr algn="ctr"/>
            <a:r>
              <a:rPr lang="en-NZ" dirty="0" smtClean="0"/>
              <a:t>Identity theft </a:t>
            </a:r>
            <a:endParaRPr lang="en-NZ" dirty="0"/>
          </a:p>
        </p:txBody>
      </p:sp>
      <p:pic>
        <p:nvPicPr>
          <p:cNvPr id="20482" name="Picture 2" descr="http://preventingidentitytheft.info/wp-content/uploads/2010/08/identity-theft.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99792" y="1196752"/>
            <a:ext cx="4048125" cy="2686051"/>
          </a:xfrm>
          <a:prstGeom prst="rect">
            <a:avLst/>
          </a:prstGeom>
          <a:noFill/>
        </p:spPr>
      </p:pic>
      <p:sp>
        <p:nvSpPr>
          <p:cNvPr id="5" name="TextBox 4"/>
          <p:cNvSpPr txBox="1"/>
          <p:nvPr/>
        </p:nvSpPr>
        <p:spPr>
          <a:xfrm>
            <a:off x="2555776" y="5085184"/>
            <a:ext cx="4104456" cy="369332"/>
          </a:xfrm>
          <a:prstGeom prst="rect">
            <a:avLst/>
          </a:prstGeom>
          <a:noFill/>
        </p:spPr>
        <p:txBody>
          <a:bodyPr wrap="square" rtlCol="0">
            <a:spAutoFit/>
          </a:bodyPr>
          <a:lstStyle/>
          <a:p>
            <a:pPr algn="ctr"/>
            <a:r>
              <a:rPr lang="en-US" dirty="0" smtClean="0"/>
              <a:t>Lucy Hayles, Anna Sinton</a:t>
            </a:r>
            <a:endParaRPr lang="en-US" dirty="0"/>
          </a:p>
        </p:txBody>
      </p:sp>
      <p:sp>
        <p:nvSpPr>
          <p:cNvPr id="6" name="TextBox 5"/>
          <p:cNvSpPr txBox="1"/>
          <p:nvPr/>
        </p:nvSpPr>
        <p:spPr>
          <a:xfrm>
            <a:off x="1691680" y="5661248"/>
            <a:ext cx="45719" cy="369332"/>
          </a:xfrm>
          <a:prstGeom prst="rect">
            <a:avLst/>
          </a:prstGeom>
          <a:noFill/>
        </p:spPr>
        <p:txBody>
          <a:bodyPr wrap="square" rtlCol="0">
            <a:spAutoFit/>
          </a:bodyPr>
          <a:lstStyle/>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0"/>
                                        <p:tgtEl>
                                          <p:spTgt spid="20482"/>
                                        </p:tgtEl>
                                      </p:cBhvr>
                                    </p:animEffect>
                                  </p:childTnLst>
                                </p:cTn>
                              </p:par>
                            </p:childTnLst>
                          </p:cTn>
                        </p:par>
                        <p:par>
                          <p:cTn id="11" fill="hold">
                            <p:stCondLst>
                              <p:cond delay="7000"/>
                            </p:stCondLst>
                            <p:childTnLst>
                              <p:par>
                                <p:cTn id="12" presetID="4"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ox(in)">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reefoto.com/images/11/29/11_29_16---Rubbish-Skip_web.jpg?&amp;k=Rubbish+Skip"/>
          <p:cNvPicPr>
            <a:picLocks noChangeAspect="1" noChangeArrowheads="1"/>
          </p:cNvPicPr>
          <p:nvPr/>
        </p:nvPicPr>
        <p:blipFill>
          <a:blip r:embed="rId2" cstate="print"/>
          <a:srcRect/>
          <a:stretch>
            <a:fillRect/>
          </a:stretch>
        </p:blipFill>
        <p:spPr bwMode="auto">
          <a:xfrm>
            <a:off x="5429224" y="0"/>
            <a:ext cx="3714776" cy="2476517"/>
          </a:xfrm>
          <a:prstGeom prst="rect">
            <a:avLst/>
          </a:prstGeom>
          <a:noFill/>
        </p:spPr>
      </p:pic>
      <p:sp>
        <p:nvSpPr>
          <p:cNvPr id="2" name="Title 1"/>
          <p:cNvSpPr>
            <a:spLocks noGrp="1"/>
          </p:cNvSpPr>
          <p:nvPr>
            <p:ph type="title"/>
          </p:nvPr>
        </p:nvSpPr>
        <p:spPr/>
        <p:txBody>
          <a:bodyPr/>
          <a:lstStyle/>
          <a:p>
            <a:r>
              <a:rPr lang="en-US" dirty="0" smtClean="0"/>
              <a:t>Dumpster Diving</a:t>
            </a:r>
            <a:endParaRPr lang="en-US" dirty="0"/>
          </a:p>
        </p:txBody>
      </p:sp>
      <p:sp>
        <p:nvSpPr>
          <p:cNvPr id="3" name="Content Placeholder 2"/>
          <p:cNvSpPr>
            <a:spLocks noGrp="1"/>
          </p:cNvSpPr>
          <p:nvPr>
            <p:ph idx="1"/>
          </p:nvPr>
        </p:nvSpPr>
        <p:spPr>
          <a:xfrm>
            <a:off x="785786" y="2500306"/>
            <a:ext cx="7772400" cy="4572000"/>
          </a:xfrm>
        </p:spPr>
        <p:txBody>
          <a:bodyPr/>
          <a:lstStyle/>
          <a:p>
            <a:r>
              <a:rPr lang="en-US" dirty="0" smtClean="0"/>
              <a:t>This is when thieves go through your rubbish to find personal information that you have discarded. </a:t>
            </a:r>
          </a:p>
          <a:p>
            <a:r>
              <a:rPr lang="en-US" dirty="0" smtClean="0"/>
              <a:t>You should be careful when getting rid of credit cards/bank statements etc. Always cut up your credit cards before you dispose of them.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childTnLst>
                                </p:cTn>
                              </p:par>
                            </p:childTnLst>
                          </p:cTn>
                        </p:par>
                        <p:par>
                          <p:cTn id="21" fill="hold">
                            <p:stCondLst>
                              <p:cond delay="6500"/>
                            </p:stCondLst>
                            <p:childTnLst>
                              <p:par>
                                <p:cTn id="22" presetID="0" presetClass="path" presetSubtype="0" accel="50000" decel="50000" fill="hold" nodeType="afterEffect">
                                  <p:stCondLst>
                                    <p:cond delay="0"/>
                                  </p:stCondLst>
                                  <p:childTnLst>
                                    <p:animMotion origin="layout" path="M 0.28056 0.39755 C 0.28056 0.39732 0.2816 0.35083 0.27778 0.33372 C 0.27362 0.31475 0.26268 0.29949 0.25105 0.28862 C 0.24601 0.28376 0.2481 0.28261 0.24254 0.27937 C 0.23178 0.27289 0.22032 0.26989 0.20869 0.26804 C 0.20122 0.26873 0.19376 0.26827 0.18629 0.26989 C 0.18351 0.27058 0.18108 0.27983 0.18056 0.28122 C 0.17518 0.29394 0.17136 0.30735 0.1665 0.32054 C 0.16372 0.3395 0.15973 0.358 0.1566 0.37673 C 0.15452 0.38945 0.15417 0.40379 0.15105 0.41628 C 0.14914 0.42391 0.1441 0.43154 0.14115 0.43871 C 0.14011 0.44126 0.13976 0.44426 0.13837 0.44634 C 0.13525 0.45143 0.12865 0.45189 0.12431 0.45375 C 0.11632 0.45305 0.10834 0.45282 0.10035 0.45189 C 0.09844 0.45166 0.09619 0.45166 0.09462 0.45004 C 0.09254 0.44773 0.09237 0.44334 0.09046 0.44056 C 0.08994 0.43871 0.08976 0.43686 0.08907 0.43501 C 0.08837 0.43293 0.08681 0.43154 0.08629 0.42946 C 0.08455 0.42345 0.08438 0.41674 0.08334 0.4105 C 0.08386 0.40055 0.08386 0.39061 0.0849 0.38066 C 0.08612 0.3691 0.09237 0.34991 0.09462 0.33742 C 0.09532 0.33372 0.09514 0.32979 0.09601 0.32609 C 0.09705 0.321 0.10035 0.31128 0.10035 0.31128 C 0.10539 0.26272 0.10678 0.22849 0.08629 0.18733 C 0.08612 0.18617 0.08438 0.17576 0.08334 0.17414 C 0.0757 0.16142 0.05209 0.1561 0.04115 0.15356 C 0.029 0.13737 0.03733 0.14385 0.01303 0.14616 C 0.00591 0.15078 0.00226 0.15564 -0.00399 0.16119 C -0.01007 0.17322 -0.01667 0.18524 -0.02083 0.19866 C -0.02777 0.22086 -0.01927 0.19796 -0.02639 0.22294 C -0.02899 0.23196 -0.03281 0.24005 -0.03489 0.2493 C -0.04062 0.27474 -0.046 0.30319 -0.05607 0.32609 C -0.05833 0.34412 -0.06267 0.36332 -0.07013 0.37881 C -0.07362 0.40263 -0.07743 0.42368 -0.0842 0.44634 C -0.0856 0.45097 -0.0875 0.46253 -0.09132 0.46508 C -0.09427 0.46716 -0.09791 0.46739 -0.10105 0.46878 C -0.10955 0.46762 -0.1125 0.46785 -0.11945 0.46508 C -0.12223 0.46392 -0.12778 0.46138 -0.12778 0.46138 C -0.13872 0.45028 -0.14115 0.45051 -0.14757 0.43316 C -0.15348 0.40032 -0.14584 0.36193 -0.14341 0.32817 C -0.14289 0.31498 -0.14271 0.3018 -0.14202 0.28862 C -0.14063 0.25925 -0.13837 0.26827 -0.14202 0.23057 C -0.14358 0.21577 -0.16164 0.20305 -0.17153 0.20051 C -0.1816 0.20421 -0.18264 0.20351 -0.1856 0.21554 C -0.18872 0.25 -0.19289 0.28423 -0.19688 0.31868 C -0.19862 0.36031 -0.20261 0.40102 -0.20678 0.44241 C -0.20851 0.46022 -0.20903 0.47433 -0.21372 0.49121 C -0.2158 0.51041 -0.21858 0.53053 -0.22223 0.54949 C -0.22396 0.55828 -0.22778 0.57562 -0.22778 0.57562 C -0.2283 0.58071 -0.22865 0.58557 -0.22935 0.59066 C -0.22969 0.5932 -0.22917 0.59667 -0.23073 0.59829 C -0.23195 0.59944 -0.23351 0.59713 -0.2349 0.59644 C -0.23733 0.58649 -0.24428 0.58349 -0.25035 0.5777 C -0.25625 0.57215 -0.26146 0.56429 -0.26598 0.55689 C -0.26754 0.54625 -0.26997 0.53584 -0.27153 0.52498 C -0.26997 0.50185 -0.27049 0.48566 -0.26598 0.46508 C -0.26025 0.43871 -0.25191 0.41304 -0.24757 0.38621 C -0.24219 0.35222 -0.24566 0.36841 -0.23768 0.33742 C -0.23056 0.27567 -0.23264 0.30504 -0.23073 0.2493 C -0.2323 0.20259 -0.23403 0.16304 -0.23768 0.11794 C -0.23941 0.09597 -0.23855 0.0488 -0.2533 0.02983 C -0.25539 0.02104 -0.25955 0.02058 -0.26598 0.0185 C -0.26823 0.01966 -0.27049 0.02266 -0.27292 0.0222 C -0.27431 0.02197 -0.27362 0.0185 -0.27431 0.01665 C -0.27657 0.01064 -0.27935 0.00277 -0.28282 -0.00208 C -0.29549 -0.0192 -0.30278 -0.02752 -0.32084 -0.03215 C -0.34601 -0.0266 -0.35869 -0.01688 -0.38004 -0.00023 C -0.3856 0.00416 -0.39306 0.00694 -0.39688 0.0148 C -0.40469 0.03076 -0.41146 0.04764 -0.41667 0.06545 C -0.41719 0.06984 -0.41771 0.07424 -0.41806 0.07863 C -0.4191 0.09042 -0.42084 0.11424 -0.42084 0.11424 C -0.41928 0.14269 -0.41823 0.17276 -0.41233 0.20051 C -0.40365 0.24167 -0.40643 0.19334 -0.39827 0.26041 C -0.39497 0.2877 -0.39237 0.31545 -0.38976 0.34297 C -0.38907 0.36193 -0.38681 0.39708 -0.38976 0.41628 C -0.39011 0.41836 -0.39271 0.41744 -0.3941 0.41813 C -0.39636 0.41929 -0.39879 0.42067 -0.40105 0.42183 C -0.41146 0.43386 -0.4125 0.43871 -0.425 0.42761 C -0.42553 0.42507 -0.42587 0.42252 -0.42639 0.41998 C -0.42726 0.41605 -0.42935 0.40865 -0.42935 0.40865 C -0.42518 0.34806 -0.41459 0.29047 -0.40816 0.23057 C -0.41077 0.19056 -0.42205 0.1531 -0.42935 0.11424 C -0.43837 0.06683 -0.44306 0.01179 -0.46598 -0.02845 C -0.46771 -0.04047 -0.47032 -0.0414 -0.4757 -0.05088 C -0.48577 -0.03192 -0.48195 0.00301 -0.48282 0.02035 C -0.48212 0.06799 -0.48438 0.15657 -0.47865 0.22109 C -0.47657 0.24445 -0.47327 0.26711 -0.47153 0.29047 C -0.47066 0.3018 -0.46875 0.32424 -0.46875 0.32424 C -0.46945 0.3543 -0.4691 0.37581 -0.47292 0.4031 C -0.47778 0.43848 -0.48855 0.4704 -0.49688 0.50439 C -0.50747 0.54764 -0.51667 0.59158 -0.525 0.63575 C -0.54514 0.60893 -0.55296 0.57331 -0.55886 0.53631 C -0.56789 0.47965 -0.56893 0.46577 -0.57431 0.41813 C -0.57553 0.39107 -0.57987 0.36609 -0.58143 0.33927 C -0.57952 0.24237 -0.57483 0.15148 -0.56598 0.05597 C -0.56598 0.05504 -0.55747 -0.03747 -0.57865 -0.05666 C -0.59115 -0.04787 -0.60105 -0.02082 -0.61094 -0.00601 C -0.63542 0.07424 -0.64532 0.13367 -0.65035 0.21924 C -0.64931 0.27336 -0.64862 0.32585 -0.64046 0.37881 C -0.63716 0.43085 -0.64063 0.40911 -0.63351 0.44449 C -0.63021 0.49514 -0.63264 0.4734 -0.62778 0.50994 C -0.6257 0.57747 -0.62535 0.55666 -0.62935 0.64708 C -0.62987 0.66027 -0.63212 0.6864 -0.63212 0.6864 C -0.63768 0.6716 -0.63681 0.66697 -0.63768 0.64708 C -0.63924 0.61147 -0.63959 0.57354 -0.6448 0.53816 C -0.64844 0.51295 -0.65278 0.4882 -0.65747 0.46323 C -0.66007 0.44935 -0.66598 0.43686 -0.67014 0.42368 C -0.67848 0.39732 -0.68542 0.36841 -0.69132 0.34112 C -0.69566 0.32146 -0.69601 0.30088 -0.69966 0.28122 C -0.70712 0.31082 -0.70018 0.43733 -0.70105 0.48381 C -0.70313 0.47572 -0.70382 0.46739 -0.70539 0.4593 C -0.70382 0.35106 -0.70747 0.24468 -0.69271 0.13853 C -0.69115 0.11424 -0.68803 0.074 -0.68282 0.05041 C -0.68212 0.04718 -0.68091 0.04417 -0.68004 0.04093 C -0.679 0.03723 -0.67796 0.03353 -0.67709 0.02983 C -0.67657 0.02729 -0.66945 -0.00879 -0.66875 -0.00971 C -0.65695 -0.02544 -0.64341 -0.05597 -0.62778 -0.06406 C -0.61928 -0.06846 -0.61077 -0.07262 -0.60244 -0.07724 C -0.59619 -0.08071 -0.58403 -0.08881 -0.57709 -0.09043 C -0.56632 -0.09297 -0.53994 -0.09482 -0.52778 -0.09598 C -0.51806 -0.0939 -0.5125 -0.0932 -0.50244 -0.0865 C -0.49115 -0.07886 -0.48907 -0.05342 -0.48698 -0.03978 C -0.49063 0.07794 -0.49289 0.17276 -0.52084 0.28284 C -0.52414 0.31221 -0.52761 0.3395 -0.52935 0.36933 C -0.53021 0.38506 -0.53212 0.41628 -0.53212 0.41628 C -0.5316 0.43825 -0.53195 0.46022 -0.53073 0.48196 C -0.52952 0.50462 -0.51997 0.52428 -0.51233 0.54371 C -0.49948 0.57609 -0.48612 0.60661 -0.47153 0.6376 C -0.45816 0.66582 -0.44271 0.69449 -0.41667 0.70143 C -0.40764 0.70074 -0.39844 0.70236 -0.38976 0.69958 C -0.38577 0.69843 -0.38351 0.69288 -0.38004 0.6901 C -0.36164 0.67599 -0.34966 0.66905 -0.33629 0.64523 C -0.30244 0.58487 -0.28577 0.5111 -0.26875 0.44056 C -0.26164 0.41119 -0.25469 0.38182 -0.24757 0.35245 C -0.23855 0.31475 -0.23855 0.32077 -0.22639 0.28677 C -0.21389 0.25208 -0.20087 0.22155 -0.17153 0.21184 C -0.15695 0.2167 -0.1599 0.21785 -0.15035 0.23057 C -0.1474 0.24075 -0.14323 0.24815 -0.14046 0.25856 C -0.13681 0.28793 -0.14254 0.24815 -0.13351 0.28492 C -0.13056 0.29718 -0.12882 0.3099 -0.12639 0.32239 C -0.11789 0.36494 -0.11598 0.40934 -0.09965 0.44819 C -0.09635 0.45583 -0.0927 0.46993 -0.08837 0.47433 C -0.07865 0.4845 -0.07048 0.49676 -0.06163 0.50809 C -0.04791 0.5259 -0.04532 0.56313 -0.025 0.57192 C -0.0066 0.56961 -0.01337 0.56984 -0.00104 0.56452 C 0.00747 0.55689 0.01598 0.54972 0.02431 0.54186 C 0.02691 0.53955 0.03004 0.53862 0.03264 0.53631 C 0.03421 0.53006 0.03403 0.53261 0.03403 0.52891 " pathEditMode="relative" ptsTypes="fffffffffffffffffffffffffffffffffffffffffffffffffffffffffffffffffffffffffffffffffffffffffffffffffffffffffffffffffffffffffffffffffffffffffffffffffffA">
                                      <p:cBhvr>
                                        <p:cTn id="23"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Skimming</a:t>
            </a:r>
            <a:endParaRPr lang="en-US" dirty="0"/>
          </a:p>
        </p:txBody>
      </p:sp>
      <p:sp>
        <p:nvSpPr>
          <p:cNvPr id="3" name="Content Placeholder 2"/>
          <p:cNvSpPr>
            <a:spLocks noGrp="1"/>
          </p:cNvSpPr>
          <p:nvPr>
            <p:ph idx="1"/>
          </p:nvPr>
        </p:nvSpPr>
        <p:spPr/>
        <p:txBody>
          <a:bodyPr/>
          <a:lstStyle/>
          <a:p>
            <a:r>
              <a:rPr lang="en-US" dirty="0" smtClean="0"/>
              <a:t>When people’s credit card numbers are stolen using a special storage device when your card is processed.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Phishing</a:t>
            </a:r>
            <a:endParaRPr lang="en-US" dirty="0"/>
          </a:p>
        </p:txBody>
      </p:sp>
      <p:sp>
        <p:nvSpPr>
          <p:cNvPr id="3" name="Content Placeholder 2"/>
          <p:cNvSpPr>
            <a:spLocks noGrp="1"/>
          </p:cNvSpPr>
          <p:nvPr>
            <p:ph idx="1"/>
          </p:nvPr>
        </p:nvSpPr>
        <p:spPr/>
        <p:txBody>
          <a:bodyPr/>
          <a:lstStyle/>
          <a:p>
            <a:r>
              <a:rPr lang="en-US" dirty="0" smtClean="0"/>
              <a:t>This is when people pretend to be a bank or other such company, and send large numbers of spam emails to lots of people in the hope that someone will be fooled and give them their personal information.</a:t>
            </a:r>
          </a:p>
          <a:p>
            <a:r>
              <a:rPr lang="en-US" dirty="0" smtClean="0"/>
              <a:t>Spam makes up about 78% of all emails sent.</a:t>
            </a:r>
          </a:p>
          <a:p>
            <a:r>
              <a:rPr lang="en-US" dirty="0" smtClean="0"/>
              <a:t>In January 2010, an estimated 183 billion spam emails were sent each day, compared to 2.4 billion each day in 2002.</a:t>
            </a:r>
            <a:endParaRPr lang="en-US" dirty="0"/>
          </a:p>
        </p:txBody>
      </p:sp>
      <p:pic>
        <p:nvPicPr>
          <p:cNvPr id="8198" name="Picture 6" descr="http://www.fishing-tackle-manufacturers.com/picture/fishing-combos/fishing-rod-and-reel-comb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4762500" cy="4762500"/>
          </a:xfrm>
          <a:prstGeom prst="rect">
            <a:avLst/>
          </a:prstGeom>
          <a:noFill/>
        </p:spPr>
      </p:pic>
      <p:pic>
        <p:nvPicPr>
          <p:cNvPr id="8200" name="Picture 8" descr="http://newzar.files.wordpress.com/2010/01/credit-card.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6228184" y="4437112"/>
            <a:ext cx="1932846" cy="17281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childTnLst>
                          </p:cTn>
                        </p:par>
                        <p:par>
                          <p:cTn id="21" fill="hold">
                            <p:stCondLst>
                              <p:cond delay="6500"/>
                            </p:stCondLst>
                            <p:childTnLst>
                              <p:par>
                                <p:cTn id="22" presetID="2" presetClass="exit" presetSubtype="4" fill="hold" grpId="1" nodeType="afterEffect">
                                  <p:stCondLst>
                                    <p:cond delay="2000"/>
                                  </p:stCondLst>
                                  <p:childTnLst>
                                    <p:anim calcmode="lin" valueType="num">
                                      <p:cBhvr additive="base">
                                        <p:cTn id="23" dur="10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4" dur="1000"/>
                                        <p:tgtEl>
                                          <p:spTgt spid="3">
                                            <p:txEl>
                                              <p:pRg st="0" end="0"/>
                                            </p:txEl>
                                          </p:spTgt>
                                        </p:tgtEl>
                                        <p:attrNameLst>
                                          <p:attrName>ppt_y</p:attrName>
                                        </p:attrNameLst>
                                      </p:cBhvr>
                                      <p:tavLst>
                                        <p:tav tm="0">
                                          <p:val>
                                            <p:strVal val="ppt_y"/>
                                          </p:val>
                                        </p:tav>
                                        <p:tav tm="100000">
                                          <p:val>
                                            <p:strVal val="1+ppt_h/2"/>
                                          </p:val>
                                        </p:tav>
                                      </p:tavLst>
                                    </p:anim>
                                    <p:set>
                                      <p:cBhvr>
                                        <p:cTn id="25" dur="1" fill="hold">
                                          <p:stCondLst>
                                            <p:cond delay="999"/>
                                          </p:stCondLst>
                                        </p:cTn>
                                        <p:tgtEl>
                                          <p:spTgt spid="3">
                                            <p:txEl>
                                              <p:pRg st="0" end="0"/>
                                            </p:txEl>
                                          </p:spTgt>
                                        </p:tgtEl>
                                        <p:attrNameLst>
                                          <p:attrName>style.visibility</p:attrName>
                                        </p:attrNameLst>
                                      </p:cBhvr>
                                      <p:to>
                                        <p:strVal val="hidden"/>
                                      </p:to>
                                    </p:set>
                                  </p:childTnLst>
                                </p:cTn>
                              </p:par>
                            </p:childTnLst>
                          </p:cTn>
                        </p:par>
                        <p:par>
                          <p:cTn id="26" fill="hold">
                            <p:stCondLst>
                              <p:cond delay="9500"/>
                            </p:stCondLst>
                            <p:childTnLst>
                              <p:par>
                                <p:cTn id="27" presetID="2" presetClass="exit" presetSubtype="4" fill="hold" grpId="1" nodeType="afterEffect">
                                  <p:stCondLst>
                                    <p:cond delay="2000"/>
                                  </p:stCondLst>
                                  <p:childTnLst>
                                    <p:anim calcmode="lin" valueType="num">
                                      <p:cBhvr additive="base">
                                        <p:cTn id="28" dur="10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9" dur="1000"/>
                                        <p:tgtEl>
                                          <p:spTgt spid="3">
                                            <p:txEl>
                                              <p:pRg st="1" end="1"/>
                                            </p:txEl>
                                          </p:spTgt>
                                        </p:tgtEl>
                                        <p:attrNameLst>
                                          <p:attrName>ppt_y</p:attrName>
                                        </p:attrNameLst>
                                      </p:cBhvr>
                                      <p:tavLst>
                                        <p:tav tm="0">
                                          <p:val>
                                            <p:strVal val="ppt_y"/>
                                          </p:val>
                                        </p:tav>
                                        <p:tav tm="100000">
                                          <p:val>
                                            <p:strVal val="1+ppt_h/2"/>
                                          </p:val>
                                        </p:tav>
                                      </p:tavLst>
                                    </p:anim>
                                    <p:set>
                                      <p:cBhvr>
                                        <p:cTn id="30" dur="1" fill="hold">
                                          <p:stCondLst>
                                            <p:cond delay="999"/>
                                          </p:stCondLst>
                                        </p:cTn>
                                        <p:tgtEl>
                                          <p:spTgt spid="3">
                                            <p:txEl>
                                              <p:pRg st="1" end="1"/>
                                            </p:txEl>
                                          </p:spTgt>
                                        </p:tgtEl>
                                        <p:attrNameLst>
                                          <p:attrName>style.visibility</p:attrName>
                                        </p:attrNameLst>
                                      </p:cBhvr>
                                      <p:to>
                                        <p:strVal val="hidden"/>
                                      </p:to>
                                    </p:set>
                                  </p:childTnLst>
                                </p:cTn>
                              </p:par>
                            </p:childTnLst>
                          </p:cTn>
                        </p:par>
                        <p:par>
                          <p:cTn id="31" fill="hold">
                            <p:stCondLst>
                              <p:cond delay="12500"/>
                            </p:stCondLst>
                            <p:childTnLst>
                              <p:par>
                                <p:cTn id="32" presetID="2" presetClass="exit" presetSubtype="4" fill="hold" grpId="1" nodeType="afterEffect">
                                  <p:stCondLst>
                                    <p:cond delay="2000"/>
                                  </p:stCondLst>
                                  <p:childTnLst>
                                    <p:anim calcmode="lin" valueType="num">
                                      <p:cBhvr additive="base">
                                        <p:cTn id="33" dur="10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4" dur="1000"/>
                                        <p:tgtEl>
                                          <p:spTgt spid="3">
                                            <p:txEl>
                                              <p:pRg st="2" end="2"/>
                                            </p:txEl>
                                          </p:spTgt>
                                        </p:tgtEl>
                                        <p:attrNameLst>
                                          <p:attrName>ppt_y</p:attrName>
                                        </p:attrNameLst>
                                      </p:cBhvr>
                                      <p:tavLst>
                                        <p:tav tm="0">
                                          <p:val>
                                            <p:strVal val="ppt_y"/>
                                          </p:val>
                                        </p:tav>
                                        <p:tav tm="100000">
                                          <p:val>
                                            <p:strVal val="1+ppt_h/2"/>
                                          </p:val>
                                        </p:tav>
                                      </p:tavLst>
                                    </p:anim>
                                    <p:set>
                                      <p:cBhvr>
                                        <p:cTn id="35" dur="1" fill="hold">
                                          <p:stCondLst>
                                            <p:cond delay="999"/>
                                          </p:stCondLst>
                                        </p:cTn>
                                        <p:tgtEl>
                                          <p:spTgt spid="3">
                                            <p:txEl>
                                              <p:pRg st="2" end="2"/>
                                            </p:txEl>
                                          </p:spTgt>
                                        </p:tgtEl>
                                        <p:attrNameLst>
                                          <p:attrName>style.visibility</p:attrName>
                                        </p:attrNameLst>
                                      </p:cBhvr>
                                      <p:to>
                                        <p:strVal val="hidden"/>
                                      </p:to>
                                    </p:set>
                                  </p:childTnLst>
                                </p:cTn>
                              </p:par>
                            </p:childTnLst>
                          </p:cTn>
                        </p:par>
                        <p:par>
                          <p:cTn id="36" fill="hold">
                            <p:stCondLst>
                              <p:cond delay="15500"/>
                            </p:stCondLst>
                            <p:childTnLst>
                              <p:par>
                                <p:cTn id="37" presetID="10" presetClass="entr" presetSubtype="0" fill="hold" nodeType="afterEffect">
                                  <p:stCondLst>
                                    <p:cond delay="0"/>
                                  </p:stCondLst>
                                  <p:childTnLst>
                                    <p:set>
                                      <p:cBhvr>
                                        <p:cTn id="38" dur="1" fill="hold">
                                          <p:stCondLst>
                                            <p:cond delay="0"/>
                                          </p:stCondLst>
                                        </p:cTn>
                                        <p:tgtEl>
                                          <p:spTgt spid="8198"/>
                                        </p:tgtEl>
                                        <p:attrNameLst>
                                          <p:attrName>style.visibility</p:attrName>
                                        </p:attrNameLst>
                                      </p:cBhvr>
                                      <p:to>
                                        <p:strVal val="visible"/>
                                      </p:to>
                                    </p:set>
                                    <p:animEffect transition="in" filter="fade">
                                      <p:cBhvr>
                                        <p:cTn id="39" dur="2000"/>
                                        <p:tgtEl>
                                          <p:spTgt spid="8198"/>
                                        </p:tgtEl>
                                      </p:cBhvr>
                                    </p:animEffect>
                                  </p:childTnLst>
                                </p:cTn>
                              </p:par>
                            </p:childTnLst>
                          </p:cTn>
                        </p:par>
                        <p:par>
                          <p:cTn id="40" fill="hold">
                            <p:stCondLst>
                              <p:cond delay="17500"/>
                            </p:stCondLst>
                            <p:childTnLst>
                              <p:par>
                                <p:cTn id="41" presetID="10" presetClass="entr" presetSubtype="0" fill="hold" nodeType="afterEffect">
                                  <p:stCondLst>
                                    <p:cond delay="0"/>
                                  </p:stCondLst>
                                  <p:childTnLst>
                                    <p:set>
                                      <p:cBhvr>
                                        <p:cTn id="42" dur="1" fill="hold">
                                          <p:stCondLst>
                                            <p:cond delay="0"/>
                                          </p:stCondLst>
                                        </p:cTn>
                                        <p:tgtEl>
                                          <p:spTgt spid="8200"/>
                                        </p:tgtEl>
                                        <p:attrNameLst>
                                          <p:attrName>style.visibility</p:attrName>
                                        </p:attrNameLst>
                                      </p:cBhvr>
                                      <p:to>
                                        <p:strVal val="visible"/>
                                      </p:to>
                                    </p:set>
                                    <p:animEffect transition="in" filter="fade">
                                      <p:cBhvr>
                                        <p:cTn id="43" dur="2000"/>
                                        <p:tgtEl>
                                          <p:spTgt spid="8200"/>
                                        </p:tgtEl>
                                      </p:cBhvr>
                                    </p:animEffect>
                                  </p:childTnLst>
                                </p:cTn>
                              </p:par>
                            </p:childTnLst>
                          </p:cTn>
                        </p:par>
                        <p:par>
                          <p:cTn id="44" fill="hold">
                            <p:stCondLst>
                              <p:cond delay="19500"/>
                            </p:stCondLst>
                            <p:childTnLst>
                              <p:par>
                                <p:cTn id="45" presetID="0" presetClass="path" presetSubtype="0" accel="50000" decel="50000" fill="hold" nodeType="afterEffect">
                                  <p:stCondLst>
                                    <p:cond delay="0"/>
                                  </p:stCondLst>
                                  <p:childTnLst>
                                    <p:animMotion origin="layout" path="M -4.44444E-6 2.13691E-6 C -0.00069 -0.01318 0.00139 -0.02752 -0.00278 -0.03955 C -0.01111 -0.0636 -0.03368 -0.07308 -0.05069 -0.08441 C -0.0559 -0.08372 -0.06111 -0.08441 -0.06615 -0.08256 C -0.06806 -0.08187 -0.06892 -0.07863 -0.07049 -0.07701 C -0.0776 -0.06938 -0.08194 -0.06476 -0.08733 -0.05458 C -0.0901 -0.04949 -0.09271 -0.0444 -0.09583 -0.03955 C -0.09844 -0.03562 -0.10174 -0.03238 -0.10417 -0.02822 C -0.10729 -0.0229 -0.11806 -0.00162 -0.12257 0.0074 C -0.12639 0.01503 -0.12969 0.02081 -0.13385 0.02798 C -0.13906 0.037 -0.13889 0.04348 -0.14653 0.04672 C -0.16788 0.04533 -0.18698 0.04602 -0.20712 0.03746 C -0.2151 0.0303 -0.21649 0.01943 -0.21823 0.0074 C -0.21771 0.00116 -0.21771 -0.00509 -0.21684 -0.01133 C -0.2158 -0.01896 -0.21406 -0.02058 -0.21128 -0.02636 C -0.20191 -0.04649 -0.19184 -0.05759 -0.17465 -0.06198 C -0.15503 -0.05944 -0.14583 -0.05874 -0.12396 -0.06013 C -0.09062 -0.0747 -0.05139 -0.07262 -0.01684 -0.07516 C 0.00503 -0.08094 0.03247 -0.10037 0.04792 -0.12211 C 0.04288 -0.13205 0.03056 -0.13437 0.02257 -0.13899 C 0.01215 -0.14501 0.00104 -0.14963 -0.00851 -0.15772 C -0.01372 -0.16212 -0.0184 -0.16744 -0.02396 -0.17091 C -0.03594 -0.17854 -0.04913 -0.18293 -0.06198 -0.18779 C -0.075 -0.19265 -0.06962 -0.19149 -0.08455 -0.19334 C -0.09479 -0.19473 -0.11545 -0.19704 -0.11545 -0.19704 C -0.12569 -0.19473 -0.13628 -0.1945 -0.14653 -0.19149 C -0.17569 -0.1827 -0.20087 -0.16536 -0.22812 -0.15009 C -0.24462 -0.14084 -0.26163 -0.13784 -0.27743 -0.12581 C -0.29792 -0.11031 -0.32031 -0.09713 -0.33941 -0.07886 C -0.34687 -0.07169 -0.35139 -0.06314 -0.36059 -0.06013 C -0.37344 -0.04718 -0.38559 -0.02775 -0.40139 -0.02081 C -0.41163 -0.0111 -0.4217 -0.00717 -0.43385 -0.00393 C -0.44861 -0.00671 -0.46302 -0.00648 -0.47743 -0.01133 C -0.48819 -0.02058 -0.47986 -0.04186 -0.47465 -0.05458 C -0.46198 -0.08603 -0.43142 -0.12396 -0.40712 -0.14084 C -0.40573 -0.14177 -0.38524 -0.15379 -0.37882 -0.15587 C -0.37413 -0.15749 -0.36476 -0.15957 -0.36476 -0.15957 C -0.33993 -0.15796 -0.31493 -0.15772 -0.2901 -0.15587 C -0.28889 -0.15587 -0.28281 -0.15241 -0.28177 -0.15194 C -0.27153 -0.14871 -0.26111 -0.14454 -0.25069 -0.14269 C -0.24514 -0.14015 -0.23958 -0.13876 -0.23385 -0.13714 C -0.18524 -0.1383 -0.16389 -0.13529 -0.12535 -0.14824 C -0.12222 -0.15495 -0.12326 -0.15495 -0.11684 -0.15772 C -0.11319 -0.15934 -0.10556 -0.16143 -0.10556 -0.16143 C -0.09323 -0.16975 -0.10747 -0.16096 -0.09288 -0.16698 C -0.08524 -0.17021 -0.07986 -0.17623 -0.07187 -0.17831 C -0.06684 -0.18155 -0.06302 -0.18409 -0.0592 -0.18964 C -0.06111 -0.1975 -0.06545 -0.19866 -0.0691 -0.20467 C -0.07639 -0.2167 -0.08542 -0.22942 -0.09583 -0.23659 C -0.10191 -0.24075 -0.11042 -0.24098 -0.11684 -0.24214 C -0.13628 -0.24098 -0.15087 -0.24006 -0.1691 -0.23659 C -0.18247 -0.23034 -0.19531 -0.22271 -0.20851 -0.21577 C -0.21128 -0.21439 -0.21406 -0.213 -0.21684 -0.21207 C -0.22153 -0.21045 -0.2309 -0.20837 -0.2309 -0.20837 C -0.23906 -0.20907 -0.24826 -0.2086 -0.25642 -0.21207 C -0.26875 -0.21739 -0.25868 -0.21439 -0.27326 -0.22525 C -0.2809 -0.23104 -0.28906 -0.23566 -0.29722 -0.24029 C -0.32101 -0.25347 -0.34531 -0.26457 -0.3691 -0.27775 C -0.37309 -0.28007 -0.3776 -0.28007 -0.38177 -0.28145 C -0.40052 -0.28747 -0.4191 -0.29325 -0.43802 -0.29834 C -0.44774 -0.30712 -0.4467 -0.30273 -0.45642 -0.29649 C -0.45729 -0.29464 -0.45816 -0.29255 -0.4592 -0.29093 C -0.46094 -0.28816 -0.46319 -0.28608 -0.46476 -0.2833 C -0.47049 -0.2729 -0.47552 -0.25994 -0.48316 -0.25139 C -0.48767 -0.2463 -0.49514 -0.24329 -0.5 -0.23844 C -0.51163 -0.22664 -0.49601 -0.23797 -0.5099 -0.22896 C -0.51632 -0.2204 -0.52083 -0.2123 -0.52951 -0.20837 C -0.53247 -0.22826 -0.53385 -0.22757 -0.5309 -0.25532 C -0.53003 -0.26365 -0.52778 -0.26388 -0.52535 -0.27035 C -0.51372 -0.3018 -0.48802 -0.32354 -0.46198 -0.3284 C -0.4401 -0.32724 -0.42257 -0.3247 -0.40139 -0.32285 C -0.39097 -0.32054 -0.3809 -0.31545 -0.37049 -0.31337 C -0.35538 -0.31036 -0.33646 -0.31036 -0.32257 -0.30967 C -0.31562 -0.30735 -0.30833 -0.30365 -0.30139 -0.30204 C -0.29097 -0.29949 -0.28056 -0.29903 -0.27049 -0.29464 C -0.26198 -0.29533 -0.25347 -0.2951 -0.24514 -0.29649 C -0.24253 -0.29695 -0.24045 -0.29926 -0.23802 -0.30019 C -0.22587 -0.30527 -0.22604 -0.30412 -0.21267 -0.30597 C -0.2026 -0.3092 -0.19462 -0.31568 -0.18455 -0.31892 C -0.16979 -0.33094 -0.16476 -0.33395 -0.14931 -0.35083 C -0.1434 -0.35731 -0.13281 -0.37234 -0.12535 -0.3772 C -0.12396 -0.37974 -0.12274 -0.38229 -0.12118 -0.3846 C -0.11806 -0.38922 -0.11128 -0.39778 -0.11128 -0.39778 C -0.10729 -0.41119 -0.10799 -0.41119 -0.11823 -0.41466 C -0.13003 -0.41281 -0.14184 -0.41212 -0.15347 -0.40911 C -0.15885 -0.40772 -0.16389 -0.40379 -0.1691 -0.40148 C -0.19826 -0.38853 -0.22587 -0.37118 -0.25347 -0.35291 C -0.25799 -0.34991 -0.26163 -0.34459 -0.26615 -0.34158 C -0.27483 -0.3358 -0.28403 -0.33164 -0.29288 -0.32655 C -0.3 -0.32262 -0.31545 -0.31892 -0.31545 -0.31892 C -0.32951 -0.32077 -0.34392 -0.32077 -0.35781 -0.3247 C -0.36476 -0.32655 -0.37101 -0.33187 -0.37743 -0.33603 C -0.41753 -0.3624 -0.44201 -0.40426 -0.45642 -0.45976 C -0.45017 -0.53492 -0.37812 -0.54718 -0.33385 -0.55157 C -0.31476 -0.5488 -0.29462 -0.5481 -0.27604 -0.54047 C -0.24774 -0.52891 -0.21719 -0.51295 -0.18733 -0.50856 C -0.11441 -0.49792 -0.0408 -0.4963 0.03247 -0.49352 C 0.03628 -0.50139 0.03229 -0.50532 0.02813 -0.51411 C 0.01476 -0.54209 -0.00417 -0.57123 -0.02257 -0.59297 C -0.03941 -0.61286 -0.05052 -0.61725 -0.0691 -0.63229 C -0.08038 -0.64154 -0.1 -0.66119 -0.11545 -0.66998 C -0.14531 -0.68686 -0.1776 -0.69935 -0.2099 -0.70375 C -0.22674 -0.70282 -0.24444 -0.70698 -0.26059 -0.69982 C -0.27274 -0.6945 -0.29132 -0.68039 -0.30278 -0.67183 C -0.31128 -0.66536 -0.32101 -0.65241 -0.3309 -0.64917 C -0.34566 -0.63622 -0.34045 -0.64339 -0.34792 -0.63044 C -0.34844 -0.63298 -0.35 -0.63552 -0.34931 -0.63807 C -0.34878 -0.64015 -0.34635 -0.64038 -0.34514 -0.64177 C -0.33681 -0.65171 -0.3309 -0.66119 -0.31979 -0.66605 C -0.31771 -0.66883 -0.31458 -0.67068 -0.31267 -0.67368 C -0.30937 -0.67877 -0.30764 -0.68525 -0.30417 -0.69056 C -0.30226 -0.69357 -0.30052 -0.69681 -0.29861 -0.69982 C -0.29635 -0.70305 -0.29149 -0.7093 -0.29149 -0.7093 C -0.28941 -0.71785 -0.28524 -0.72502 -0.28316 -0.73358 C -0.28681 -0.73867 -0.28976 -0.73982 -0.29149 -0.74676 C -0.29288 -0.77012 -0.29288 -0.77706 -0.29288 -0.76735 " pathEditMode="relative" ptsTypes="fffffffffffffffffffffffffffffffffffffffffffffffffffffffffffffffffffffffffffffffffffffffffffffffffffffffffffffffffffA">
                                      <p:cBhvr>
                                        <p:cTn id="46" dur="2000" fill="hold"/>
                                        <p:tgtEl>
                                          <p:spTgt spid="820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Stealing</a:t>
            </a:r>
            <a:endParaRPr lang="en-US" dirty="0"/>
          </a:p>
        </p:txBody>
      </p:sp>
      <p:sp>
        <p:nvSpPr>
          <p:cNvPr id="3" name="Content Placeholder 2"/>
          <p:cNvSpPr>
            <a:spLocks noGrp="1"/>
          </p:cNvSpPr>
          <p:nvPr>
            <p:ph idx="1"/>
          </p:nvPr>
        </p:nvSpPr>
        <p:spPr/>
        <p:txBody>
          <a:bodyPr/>
          <a:lstStyle/>
          <a:p>
            <a:r>
              <a:rPr lang="en-US" dirty="0" smtClean="0"/>
              <a:t>When thieves steal your handbag or break into your house and steal things the old-fashioned way…</a:t>
            </a:r>
            <a:endParaRPr lang="en-US" dirty="0"/>
          </a:p>
        </p:txBody>
      </p:sp>
      <p:pic>
        <p:nvPicPr>
          <p:cNvPr id="23554" name="Picture 2" descr="http://thepurplejournal.files.wordpress.com/2008/10/big_burglar.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68960" y="2857500"/>
            <a:ext cx="3276600" cy="4000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0" presetClass="path" presetSubtype="0" accel="50000" decel="50000" fill="hold" nodeType="afterEffect">
                                  <p:stCondLst>
                                    <p:cond delay="0"/>
                                  </p:stCondLst>
                                  <p:childTnLst>
                                    <p:animMotion origin="layout" path="M 0.21458 0.00601 C 0.2217 -0.00787 0.22986 -0.00093 0.24375 0.00023 C 0.25365 0.00277 0.25538 0.00416 0.2658 0.00208 C 0.27222 -0.00486 0.27743 -0.00879 0.28611 -0.00555 C 0.29549 0.00277 0.28715 -0.00324 0.3059 0.00023 C 0.31198 0.00139 0.3191 0.00532 0.32465 0.00786 C 0.33611 0.00717 0.34705 0.00925 0.35816 0.00601 C 0.3632 0.00462 0.36615 -0.00324 0.37118 -0.00555 C 0.37344 -0.00671 0.37587 -0.00416 0.3783 -0.0037 C 0.3882 -0.00162 0.39774 0.00069 0.40729 0.00416 C 0.42656 0.00324 0.46476 0.00763 0.48559 -0.0037 C 0.49236 -0.00301 0.49913 -0.00301 0.5059 -0.00162 C 0.51406 1.92414E-6 0.52136 0.00832 0.52917 0.01179 C 0.54861 0.02058 0.56736 0.03238 0.58559 0.04463 C 0.59427 0.05041 0.60799 0.05157 0.61754 0.05435 C 0.64167 0.05319 0.66337 0.05065 0.68698 0.04856 C 0.70313 0.04486 0.71875 0.03839 0.7349 0.03492 C 0.75139 0.02752 0.7684 0.02613 0.78559 0.02336 C 0.79184 0.02058 0.79827 0.02035 0.80452 0.01757 C 0.80538 0.01572 0.80556 0.01202 0.80729 0.01179 C 0.81268 0.01133 0.82327 0.01572 0.82327 0.01596 C 0.83368 0.01318 0.84462 0.00717 0.85521 0.00601 C 0.87952 0.00347 0.9375 0.00254 0.95087 0.00208 C 0.9599 0.00069 0.96823 -0.00046 0.97691 -0.0037 C 0.98212 0.00115 0.98768 0.00277 0.99288 0.00786 C 1.0033 0.01827 1.01528 0.02683 1.02761 0.03307 C 1.03646 0.03746 1.04601 0.03839 1.05521 0.0407 C 1.08108 0.03978 1.11111 0.03538 1.13785 0.03885 C 1.15243 0.03746 1.15799 0.04024 1.16823 0.03099 C 1.18038 0.03677 1.19445 0.04139 1.20729 0.04463 C 1.22153 0.05411 1.23646 0.04972 1.25226 0.04856 C 1.25608 0.04671 1.26007 0.04648 1.26389 0.04463 C 1.26545 0.04371 1.26667 0.04163 1.26823 0.0407 C 1.26997 0.03978 1.27205 0.03954 1.27396 0.03885 C 1.30573 0.01017 1.34948 0.0185 1.3842 0.01757 C 1.39219 0.01041 1.38472 0.01503 1.39427 0.01572 C 1.41077 0.01688 1.42708 0.01688 1.44358 0.01757 C 1.45851 0.01989 1.45139 0.01942 1.46528 0.01942 " pathEditMode="relative" rAng="0" ptsTypes="fffffffffffffffffffffffffffffffffffffA">
                                      <p:cBhvr>
                                        <p:cTn id="14" dur="2000" fill="hold"/>
                                        <p:tgtEl>
                                          <p:spTgt spid="23554"/>
                                        </p:tgtEl>
                                        <p:attrNameLst>
                                          <p:attrName>ppt_x</p:attrName>
                                          <p:attrName>ppt_y</p:attrName>
                                        </p:attrNameLst>
                                      </p:cBhvr>
                                      <p:rCtr x="625" y="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Pretexting</a:t>
            </a:r>
            <a:endParaRPr lang="en-US" dirty="0"/>
          </a:p>
        </p:txBody>
      </p:sp>
      <p:sp>
        <p:nvSpPr>
          <p:cNvPr id="3" name="Content Placeholder 2"/>
          <p:cNvSpPr>
            <a:spLocks noGrp="1"/>
          </p:cNvSpPr>
          <p:nvPr>
            <p:ph idx="1"/>
          </p:nvPr>
        </p:nvSpPr>
        <p:spPr/>
        <p:txBody>
          <a:bodyPr>
            <a:normAutofit fontScale="92500" lnSpcReduction="20000"/>
          </a:bodyPr>
          <a:lstStyle/>
          <a:p>
            <a:r>
              <a:rPr lang="en-NZ" dirty="0" smtClean="0"/>
              <a:t>When people use false pretences to obtain your personal information from financial institutions, telephone companies, and other sources.</a:t>
            </a:r>
          </a:p>
          <a:p>
            <a:r>
              <a:rPr lang="en-NZ" dirty="0" smtClean="0"/>
              <a:t>Basically it’s pretending to be someone else to deceive you into giving away vital information, and they usually lie about what the information is going to be used for, too.</a:t>
            </a:r>
          </a:p>
          <a:p>
            <a:r>
              <a:rPr lang="en-NZ" dirty="0" smtClean="0"/>
              <a:t>E.g. someone might pretend to be a bank manager and ask for your bank details because they say their database info got corrupted, but the real reason they need the info is to use your account to commit financial fraud.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4"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par>
                          <p:cTn id="12" fill="hold">
                            <p:stCondLst>
                              <p:cond delay="2500"/>
                            </p:stCondLst>
                            <p:childTnLst>
                              <p:par>
                                <p:cTn id="13" presetID="4" presetClass="entr" presetSubtype="1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childTnLst>
                          </p:cTn>
                        </p:par>
                        <p:par>
                          <p:cTn id="16" fill="hold">
                            <p:stCondLst>
                              <p:cond delay="3000"/>
                            </p:stCondLst>
                            <p:childTnLst>
                              <p:par>
                                <p:cTn id="17" presetID="4"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ox(in)">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Identity Theft Over Time</a:t>
            </a:r>
            <a:endParaRPr lang="en-US" dirty="0"/>
          </a:p>
        </p:txBody>
      </p:sp>
      <p:sp>
        <p:nvSpPr>
          <p:cNvPr id="3" name="Content Placeholder 2"/>
          <p:cNvSpPr>
            <a:spLocks noGrp="1"/>
          </p:cNvSpPr>
          <p:nvPr>
            <p:ph idx="1"/>
          </p:nvPr>
        </p:nvSpPr>
        <p:spPr/>
        <p:txBody>
          <a:bodyPr>
            <a:normAutofit/>
          </a:bodyPr>
          <a:lstStyle/>
          <a:p>
            <a:r>
              <a:rPr lang="en-US" dirty="0" smtClean="0"/>
              <a:t>Identity theft has been around for a very long time – but the introduction of new technologies has changed how and why identities are stolen. The internet has played a major role in identity theft.</a:t>
            </a:r>
          </a:p>
          <a:p>
            <a:r>
              <a:rPr lang="en-US" dirty="0" smtClean="0"/>
              <a:t>With the invention of internet banking, it is potentially very easy for your identity or money to be stolen.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3" presetClass="entr" presetSubtype="1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par>
                          <p:cTn id="14" fill="hold">
                            <p:stCondLst>
                              <p:cond delay="1500"/>
                            </p:stCondLst>
                            <p:childTnLst>
                              <p:par>
                                <p:cTn id="15" presetID="3" presetClass="entr" presetSubtype="1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to Prevent Your Identity From Being Stolen</a:t>
            </a:r>
            <a:endParaRPr lang="en-US" dirty="0"/>
          </a:p>
        </p:txBody>
      </p:sp>
      <p:sp>
        <p:nvSpPr>
          <p:cNvPr id="3" name="Content Placeholder 2"/>
          <p:cNvSpPr>
            <a:spLocks noGrp="1"/>
          </p:cNvSpPr>
          <p:nvPr>
            <p:ph idx="1"/>
          </p:nvPr>
        </p:nvSpPr>
        <p:spPr>
          <a:xfrm>
            <a:off x="914400" y="1783560"/>
            <a:ext cx="7772400" cy="4813792"/>
          </a:xfrm>
        </p:spPr>
        <p:txBody>
          <a:bodyPr>
            <a:normAutofit fontScale="92500" lnSpcReduction="10000"/>
          </a:bodyPr>
          <a:lstStyle/>
          <a:p>
            <a:r>
              <a:rPr lang="en-US" dirty="0" smtClean="0"/>
              <a:t>Use your common sense – if you get an email from someone in Nigeria, asking for money or your personal ID, ignore it.</a:t>
            </a:r>
          </a:p>
          <a:p>
            <a:r>
              <a:rPr lang="en-US" dirty="0" smtClean="0"/>
              <a:t>Banks will never ask for your passwords or information by email, they will always do it in person. If you get mail asking for this sort of thing, it will be from a scammer.</a:t>
            </a:r>
          </a:p>
          <a:p>
            <a:r>
              <a:rPr lang="en-US" dirty="0" smtClean="0"/>
              <a:t>When keying in a PIN at an ATM, or other important information like bank details over the phone, make sure no-one is staring or listening over your shoulder.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Protecting Your Identity</a:t>
            </a:r>
            <a:endParaRPr lang="en-US" dirty="0"/>
          </a:p>
        </p:txBody>
      </p:sp>
      <p:sp>
        <p:nvSpPr>
          <p:cNvPr id="3" name="Content Placeholder 2"/>
          <p:cNvSpPr>
            <a:spLocks noGrp="1"/>
          </p:cNvSpPr>
          <p:nvPr>
            <p:ph idx="1"/>
          </p:nvPr>
        </p:nvSpPr>
        <p:spPr>
          <a:xfrm>
            <a:off x="914400" y="1412776"/>
            <a:ext cx="7772400" cy="4942784"/>
          </a:xfrm>
        </p:spPr>
        <p:txBody>
          <a:bodyPr>
            <a:normAutofit fontScale="92500" lnSpcReduction="10000"/>
          </a:bodyPr>
          <a:lstStyle/>
          <a:p>
            <a:r>
              <a:rPr lang="en-US" dirty="0" smtClean="0"/>
              <a:t>Use strong passwords – not 1234 or anything obvious. Random combinations of letters or numbers are best. </a:t>
            </a:r>
          </a:p>
          <a:p>
            <a:r>
              <a:rPr lang="en-US" dirty="0" smtClean="0"/>
              <a:t>The three D’s –</a:t>
            </a:r>
          </a:p>
          <a:p>
            <a:r>
              <a:rPr lang="en-US" dirty="0" smtClean="0"/>
              <a:t>Deter</a:t>
            </a:r>
          </a:p>
          <a:p>
            <a:r>
              <a:rPr lang="en-US" dirty="0" smtClean="0"/>
              <a:t>Defend</a:t>
            </a:r>
          </a:p>
          <a:p>
            <a:r>
              <a:rPr lang="en-US" dirty="0" smtClean="0"/>
              <a:t>Detect</a:t>
            </a:r>
          </a:p>
          <a:p>
            <a:r>
              <a:rPr lang="en-US" dirty="0" smtClean="0"/>
              <a:t>Be careful about the information you post online.</a:t>
            </a:r>
          </a:p>
          <a:p>
            <a:r>
              <a:rPr lang="en-US" dirty="0" smtClean="0"/>
              <a:t>Be computer safe – have good security to prevent having the information stored on your computer being compromised.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4/4e/Frank_Abagnale_%28cropped%29.jpg/225px-Frank_Abagnale_%28cropped%29.jpg">
            <a:hlinkClick r:id="rId2" tooltip="Frank William Abagnale, Jr. in 2007"/>
          </p:cNvPr>
          <p:cNvPicPr>
            <a:picLocks noChangeAspect="1" noChangeArrowheads="1"/>
          </p:cNvPicPr>
          <p:nvPr/>
        </p:nvPicPr>
        <p:blipFill>
          <a:blip r:embed="rId3" cstate="print"/>
          <a:srcRect/>
          <a:stretch>
            <a:fillRect/>
          </a:stretch>
        </p:blipFill>
        <p:spPr bwMode="auto">
          <a:xfrm>
            <a:off x="7000875" y="0"/>
            <a:ext cx="2143125" cy="3048001"/>
          </a:xfrm>
          <a:prstGeom prst="rect">
            <a:avLst/>
          </a:prstGeom>
          <a:noFill/>
        </p:spPr>
      </p:pic>
      <p:sp>
        <p:nvSpPr>
          <p:cNvPr id="2" name="Title 1"/>
          <p:cNvSpPr>
            <a:spLocks noGrp="1"/>
          </p:cNvSpPr>
          <p:nvPr>
            <p:ph type="title"/>
          </p:nvPr>
        </p:nvSpPr>
        <p:spPr>
          <a:xfrm>
            <a:off x="971600" y="0"/>
            <a:ext cx="7772400" cy="914400"/>
          </a:xfrm>
        </p:spPr>
        <p:txBody>
          <a:bodyPr/>
          <a:lstStyle/>
          <a:p>
            <a:r>
              <a:rPr lang="en-US" dirty="0" smtClean="0"/>
              <a:t>Famous identity thief</a:t>
            </a:r>
            <a:br>
              <a:rPr lang="en-US" dirty="0" smtClean="0"/>
            </a:br>
            <a:endParaRPr lang="en-US" dirty="0"/>
          </a:p>
        </p:txBody>
      </p:sp>
      <p:sp>
        <p:nvSpPr>
          <p:cNvPr id="3" name="Content Placeholder 2"/>
          <p:cNvSpPr>
            <a:spLocks noGrp="1"/>
          </p:cNvSpPr>
          <p:nvPr>
            <p:ph idx="1"/>
          </p:nvPr>
        </p:nvSpPr>
        <p:spPr>
          <a:xfrm>
            <a:off x="899592" y="764704"/>
            <a:ext cx="7772400" cy="5616624"/>
          </a:xfrm>
        </p:spPr>
        <p:txBody>
          <a:bodyPr>
            <a:normAutofit fontScale="92500" lnSpcReduction="10000"/>
          </a:bodyPr>
          <a:lstStyle/>
          <a:p>
            <a:r>
              <a:rPr lang="en-US" dirty="0" smtClean="0"/>
              <a:t>An example of a famous identity thief is Frank </a:t>
            </a:r>
            <a:r>
              <a:rPr lang="en-US" dirty="0" err="1" smtClean="0"/>
              <a:t>Abagnale</a:t>
            </a:r>
            <a:r>
              <a:rPr lang="en-US" dirty="0" smtClean="0"/>
              <a:t> – a skilled impersonator, check forger, confidence trickster and escape artist.</a:t>
            </a:r>
          </a:p>
          <a:p>
            <a:r>
              <a:rPr lang="en-US" dirty="0" smtClean="0"/>
              <a:t>Starting from age 16, he assumed 8 different identities, successfully impersonating an airline pilot, a doctor, a Bureau of  Prisons agent and a lawyer, all before he was 21 years old.</a:t>
            </a:r>
          </a:p>
          <a:p>
            <a:r>
              <a:rPr lang="en-US" dirty="0" smtClean="0"/>
              <a:t>He became notorious in the 1960s for successfully passing US$2.5 million worth of forged </a:t>
            </a:r>
            <a:r>
              <a:rPr lang="en-NZ" dirty="0" smtClean="0"/>
              <a:t>cheques</a:t>
            </a:r>
            <a:r>
              <a:rPr lang="en-US" dirty="0" smtClean="0"/>
              <a:t> across 26 different countries, all in the course of 5 years.</a:t>
            </a:r>
          </a:p>
          <a:p>
            <a:r>
              <a:rPr lang="en-US" dirty="0" smtClean="0"/>
              <a:t>His life story provided inspiration for the movie “Catch me if you can”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2000"/>
                                        <p:tgtEl>
                                          <p:spTgt spid="3379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772400" cy="914400"/>
          </a:xfrm>
        </p:spPr>
        <p:txBody>
          <a:bodyPr/>
          <a:lstStyle/>
          <a:p>
            <a:pPr algn="ctr"/>
            <a:r>
              <a:rPr lang="en-US" dirty="0" smtClean="0"/>
              <a:t>Criminal punishment</a:t>
            </a:r>
            <a:endParaRPr lang="en-US" dirty="0"/>
          </a:p>
        </p:txBody>
      </p:sp>
      <p:sp>
        <p:nvSpPr>
          <p:cNvPr id="3" name="Content Placeholder 2"/>
          <p:cNvSpPr>
            <a:spLocks noGrp="1"/>
          </p:cNvSpPr>
          <p:nvPr>
            <p:ph idx="1"/>
          </p:nvPr>
        </p:nvSpPr>
        <p:spPr>
          <a:xfrm>
            <a:off x="914400" y="1340768"/>
            <a:ext cx="7772400" cy="5256584"/>
          </a:xfrm>
        </p:spPr>
        <p:txBody>
          <a:bodyPr>
            <a:normAutofit fontScale="92500" lnSpcReduction="20000"/>
          </a:bodyPr>
          <a:lstStyle/>
          <a:p>
            <a:r>
              <a:rPr lang="en-US" dirty="0" smtClean="0"/>
              <a:t>Identity theft is a serious crime, and with a serious crime comes a serious punishment.</a:t>
            </a:r>
          </a:p>
          <a:p>
            <a:r>
              <a:rPr lang="en-US" dirty="0" smtClean="0"/>
              <a:t>You can get fined, and also jailed, depending on the severity of your theft.</a:t>
            </a:r>
          </a:p>
          <a:p>
            <a:r>
              <a:rPr lang="en-US" dirty="0" smtClean="0"/>
              <a:t>For example, in 2010 an Illinois man from the USA received a sentence of more than 16 years in </a:t>
            </a:r>
            <a:r>
              <a:rPr lang="en-US" dirty="0" err="1" smtClean="0"/>
              <a:t>prision</a:t>
            </a:r>
            <a:r>
              <a:rPr lang="en-US" dirty="0" smtClean="0"/>
              <a:t> for playing a major role in an identity theft case that caused more than $15 million USD in losses to more than 10 financial institutions. He was ordered to pay out $1.4 million USD.</a:t>
            </a:r>
          </a:p>
          <a:p>
            <a:r>
              <a:rPr lang="en-US" dirty="0" smtClean="0"/>
              <a:t>However, usually it is very difficult to find the perpetrators, so prosecuting the criminals is often a problem.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3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3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3000"/>
                                        <p:tgtEl>
                                          <p:spTgt spid="3">
                                            <p:txEl>
                                              <p:pRg st="0" end="0"/>
                                            </p:txEl>
                                          </p:spTgt>
                                        </p:tgtEl>
                                      </p:cBhvr>
                                    </p:animEffect>
                                  </p:childTnLst>
                                </p:cTn>
                              </p:par>
                            </p:childTnLst>
                          </p:cTn>
                        </p:par>
                        <p:par>
                          <p:cTn id="14" fill="hold">
                            <p:stCondLst>
                              <p:cond delay="5000"/>
                            </p:stCondLst>
                            <p:childTnLst>
                              <p:par>
                                <p:cTn id="15" presetID="55"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3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8" dur="3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9" dur="3000"/>
                                        <p:tgtEl>
                                          <p:spTgt spid="3">
                                            <p:txEl>
                                              <p:pRg st="1" end="1"/>
                                            </p:txEl>
                                          </p:spTgt>
                                        </p:tgtEl>
                                      </p:cBhvr>
                                    </p:animEffect>
                                  </p:childTnLst>
                                </p:cTn>
                              </p:par>
                            </p:childTnLst>
                          </p:cTn>
                        </p:par>
                        <p:par>
                          <p:cTn id="20" fill="hold">
                            <p:stCondLst>
                              <p:cond delay="8000"/>
                            </p:stCondLst>
                            <p:childTnLst>
                              <p:par>
                                <p:cTn id="21" presetID="55"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3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4" dur="3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5" dur="3000"/>
                                        <p:tgtEl>
                                          <p:spTgt spid="3">
                                            <p:txEl>
                                              <p:pRg st="2" end="2"/>
                                            </p:txEl>
                                          </p:spTgt>
                                        </p:tgtEl>
                                      </p:cBhvr>
                                    </p:animEffect>
                                  </p:childTnLst>
                                </p:cTn>
                              </p:par>
                            </p:childTnLst>
                          </p:cTn>
                        </p:par>
                        <p:par>
                          <p:cTn id="26" fill="hold">
                            <p:stCondLst>
                              <p:cond delay="11000"/>
                            </p:stCondLst>
                            <p:childTnLst>
                              <p:par>
                                <p:cTn id="27" presetID="55"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3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0" dur="3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1" dur="3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What is identity theft?</a:t>
            </a:r>
            <a:endParaRPr lang="en-NZ" dirty="0"/>
          </a:p>
        </p:txBody>
      </p:sp>
      <p:sp>
        <p:nvSpPr>
          <p:cNvPr id="3" name="Content Placeholder 2"/>
          <p:cNvSpPr>
            <a:spLocks noGrp="1"/>
          </p:cNvSpPr>
          <p:nvPr>
            <p:ph idx="1"/>
          </p:nvPr>
        </p:nvSpPr>
        <p:spPr/>
        <p:txBody>
          <a:bodyPr/>
          <a:lstStyle/>
          <a:p>
            <a:r>
              <a:rPr lang="en-NZ" dirty="0" smtClean="0"/>
              <a:t> Identity theft is when someone steals your identity, and uses it to commit criminal offences.</a:t>
            </a:r>
          </a:p>
          <a:p>
            <a:r>
              <a:rPr lang="en-NZ" dirty="0" smtClean="0"/>
              <a:t>It is estimated that as many as 9 million Americans have their identities stolen each year.</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Famous case of Identity Theft in NZ</a:t>
            </a:r>
            <a:endParaRPr lang="en-US" dirty="0"/>
          </a:p>
        </p:txBody>
      </p:sp>
      <p:sp>
        <p:nvSpPr>
          <p:cNvPr id="3" name="Content Placeholder 2"/>
          <p:cNvSpPr>
            <a:spLocks noGrp="1"/>
          </p:cNvSpPr>
          <p:nvPr>
            <p:ph idx="1"/>
          </p:nvPr>
        </p:nvSpPr>
        <p:spPr/>
        <p:txBody>
          <a:bodyPr/>
          <a:lstStyle/>
          <a:p>
            <a:r>
              <a:rPr lang="en-US" dirty="0" smtClean="0"/>
              <a:t>David Garrett used the identity of a dead baby to obtain a fake passport. </a:t>
            </a:r>
          </a:p>
          <a:p>
            <a:r>
              <a:rPr lang="en-US" dirty="0" smtClean="0"/>
              <a:t>In 1984, when he was 26, he went to a cemetery and copied the details of a dead 2 year old boy to obtain a fake passport.</a:t>
            </a:r>
          </a:p>
          <a:p>
            <a:r>
              <a:rPr lang="en-US" dirty="0" smtClean="0"/>
              <a:t>He has now resigned from parliament.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04664"/>
            <a:ext cx="7772400" cy="1224136"/>
          </a:xfrm>
        </p:spPr>
        <p:txBody>
          <a:bodyPr/>
          <a:lstStyle/>
          <a:p>
            <a:pPr algn="ctr"/>
            <a:r>
              <a:rPr lang="en-US" dirty="0" smtClean="0"/>
              <a:t>Identity Theft Statistics in New Zealand</a:t>
            </a:r>
            <a:endParaRPr lang="en-US" dirty="0"/>
          </a:p>
        </p:txBody>
      </p:sp>
      <p:sp>
        <p:nvSpPr>
          <p:cNvPr id="3" name="Content Placeholder 2"/>
          <p:cNvSpPr>
            <a:spLocks noGrp="1"/>
          </p:cNvSpPr>
          <p:nvPr>
            <p:ph idx="1"/>
          </p:nvPr>
        </p:nvSpPr>
        <p:spPr>
          <a:xfrm>
            <a:off x="827584" y="1844824"/>
            <a:ext cx="7772400" cy="4572000"/>
          </a:xfrm>
        </p:spPr>
        <p:txBody>
          <a:bodyPr>
            <a:normAutofit fontScale="92500" lnSpcReduction="20000"/>
          </a:bodyPr>
          <a:lstStyle/>
          <a:p>
            <a:r>
              <a:rPr lang="en-US" dirty="0" smtClean="0"/>
              <a:t>Of card users, 2.3% said that since January 1</a:t>
            </a:r>
            <a:r>
              <a:rPr lang="en-US" baseline="30000" dirty="0" smtClean="0"/>
              <a:t>st</a:t>
            </a:r>
            <a:r>
              <a:rPr lang="en-US" dirty="0" smtClean="0"/>
              <a:t> 2005 someone had used a bank number, credit card number or other credit number, without permission, to steal from them.</a:t>
            </a:r>
          </a:p>
          <a:p>
            <a:r>
              <a:rPr lang="en-US" dirty="0" smtClean="0"/>
              <a:t>Overall, 2.8% said that they had been a victim of one of the identity theft forms they had been asked about – similar to the American statistic of 3%. 2.8% equates to about 93,000 New Zealanders 15 years or older living in private households.</a:t>
            </a:r>
          </a:p>
          <a:p>
            <a:r>
              <a:rPr lang="en-US" dirty="0" smtClean="0"/>
              <a:t>The elderly are least at risk and the unemployed are most at risk.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772400" cy="914400"/>
          </a:xfrm>
        </p:spPr>
        <p:txBody>
          <a:bodyPr/>
          <a:lstStyle/>
          <a:p>
            <a:pPr algn="ctr"/>
            <a:r>
              <a:rPr lang="en-US" dirty="0" smtClean="0"/>
              <a:t>Summary</a:t>
            </a:r>
            <a:endParaRPr lang="en-US" dirty="0"/>
          </a:p>
        </p:txBody>
      </p:sp>
      <p:sp>
        <p:nvSpPr>
          <p:cNvPr id="3" name="Content Placeholder 2"/>
          <p:cNvSpPr>
            <a:spLocks noGrp="1"/>
          </p:cNvSpPr>
          <p:nvPr>
            <p:ph idx="1"/>
          </p:nvPr>
        </p:nvSpPr>
        <p:spPr>
          <a:xfrm>
            <a:off x="914400" y="692696"/>
            <a:ext cx="7772400" cy="5662864"/>
          </a:xfrm>
        </p:spPr>
        <p:txBody>
          <a:bodyPr/>
          <a:lstStyle/>
          <a:p>
            <a:r>
              <a:rPr lang="en-US" dirty="0" smtClean="0"/>
              <a:t>Identity theft is when people steal your identity and use it to commit fraud</a:t>
            </a:r>
          </a:p>
          <a:p>
            <a:r>
              <a:rPr lang="en-US" dirty="0" smtClean="0"/>
              <a:t>Identities are stolen for different purposes but mainly to commit financial fraud</a:t>
            </a:r>
          </a:p>
          <a:p>
            <a:r>
              <a:rPr lang="en-US" dirty="0" smtClean="0"/>
              <a:t>There are many different types ways to steal identities</a:t>
            </a:r>
          </a:p>
          <a:p>
            <a:r>
              <a:rPr lang="en-US" dirty="0" smtClean="0"/>
              <a:t>There are ways to prevent your identity from being stolen</a:t>
            </a:r>
          </a:p>
          <a:p>
            <a:r>
              <a:rPr lang="en-US" dirty="0" smtClean="0"/>
              <a:t>The internet plays a big part in identity theft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par>
                          <p:cTn id="14" fill="hold">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1" end="1"/>
                                            </p:txEl>
                                          </p:spTgt>
                                        </p:tgtEl>
                                      </p:cBhvr>
                                    </p:animEffect>
                                  </p:childTnLst>
                                </p:cTn>
                              </p:par>
                            </p:childTnLst>
                          </p:cTn>
                        </p:par>
                        <p:par>
                          <p:cTn id="20" fill="hold">
                            <p:stCondLst>
                              <p:cond delay="4000"/>
                            </p:stCondLst>
                            <p:childTnLst>
                              <p:par>
                                <p:cTn id="21" presetID="55"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4"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5" dur="1000"/>
                                        <p:tgtEl>
                                          <p:spTgt spid="3">
                                            <p:txEl>
                                              <p:pRg st="2" end="2"/>
                                            </p:txEl>
                                          </p:spTgt>
                                        </p:tgtEl>
                                      </p:cBhvr>
                                    </p:animEffect>
                                  </p:childTnLst>
                                </p:cTn>
                              </p:par>
                            </p:childTnLst>
                          </p:cTn>
                        </p:par>
                        <p:par>
                          <p:cTn id="26" fill="hold">
                            <p:stCondLst>
                              <p:cond delay="5000"/>
                            </p:stCondLst>
                            <p:childTnLst>
                              <p:par>
                                <p:cTn id="27" presetID="55"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0"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3">
                                            <p:txEl>
                                              <p:pRg st="3" end="3"/>
                                            </p:txEl>
                                          </p:spTgt>
                                        </p:tgtEl>
                                      </p:cBhvr>
                                    </p:animEffect>
                                  </p:childTnLst>
                                </p:cTn>
                              </p:par>
                            </p:childTnLst>
                          </p:cTn>
                        </p:par>
                        <p:par>
                          <p:cTn id="32" fill="hold">
                            <p:stCondLst>
                              <p:cond delay="6000"/>
                            </p:stCondLst>
                            <p:childTnLst>
                              <p:par>
                                <p:cTn id="33" presetID="55"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Bibliography</a:t>
            </a:r>
            <a:endParaRPr lang="en-US" dirty="0"/>
          </a:p>
        </p:txBody>
      </p:sp>
      <p:sp>
        <p:nvSpPr>
          <p:cNvPr id="3" name="Content Placeholder 2"/>
          <p:cNvSpPr>
            <a:spLocks noGrp="1"/>
          </p:cNvSpPr>
          <p:nvPr>
            <p:ph idx="1"/>
          </p:nvPr>
        </p:nvSpPr>
        <p:spPr/>
        <p:txBody>
          <a:bodyPr>
            <a:normAutofit fontScale="40000" lnSpcReduction="20000"/>
          </a:bodyPr>
          <a:lstStyle/>
          <a:p>
            <a:r>
              <a:rPr lang="en-US" dirty="0" smtClean="0">
                <a:hlinkClick r:id="rId3"/>
              </a:rPr>
              <a:t>http://www.justice.govt.nz/publications/global-publications/t/the-experience-of-e-crime/4-identity-theft/?searchterm=identity%20theft</a:t>
            </a:r>
          </a:p>
          <a:p>
            <a:r>
              <a:rPr lang="en-US" dirty="0" smtClean="0">
                <a:hlinkClick r:id="rId3"/>
              </a:rPr>
              <a:t>http://en.wikipedia.org/wiki/Spam_(electronic)</a:t>
            </a:r>
            <a:r>
              <a:rPr lang="en-US" dirty="0" smtClean="0"/>
              <a:t> </a:t>
            </a:r>
          </a:p>
          <a:p>
            <a:r>
              <a:rPr lang="en-US" dirty="0" smtClean="0">
                <a:hlinkClick r:id="rId4"/>
              </a:rPr>
              <a:t>http://www.ftc.gov/bcp/edu/microsites/idtheft/consumers/about-identity-theft.html#Whatcanyoudotohelpfightidentitytheft</a:t>
            </a:r>
            <a:r>
              <a:rPr lang="en-US" dirty="0" smtClean="0"/>
              <a:t> </a:t>
            </a:r>
          </a:p>
          <a:p>
            <a:r>
              <a:rPr lang="en-US" dirty="0" smtClean="0">
                <a:hlinkClick r:id="rId5"/>
              </a:rPr>
              <a:t>http://www.scientificamerican.com/article.cfm?id=anatomy-of-a-social-hack&amp;page=2</a:t>
            </a:r>
            <a:r>
              <a:rPr lang="en-US" dirty="0" smtClean="0"/>
              <a:t> </a:t>
            </a:r>
          </a:p>
          <a:p>
            <a:r>
              <a:rPr lang="en-US" dirty="0" smtClean="0">
                <a:hlinkClick r:id="rId6"/>
              </a:rPr>
              <a:t>http://www.webopedia.com/TERM/P/phishing.html</a:t>
            </a:r>
            <a:r>
              <a:rPr lang="en-US" dirty="0" smtClean="0"/>
              <a:t> </a:t>
            </a:r>
          </a:p>
          <a:p>
            <a:r>
              <a:rPr lang="en-US" dirty="0" smtClean="0"/>
              <a:t>"Identity Theft." </a:t>
            </a:r>
            <a:r>
              <a:rPr lang="en-US" i="1" dirty="0" smtClean="0"/>
              <a:t>Current Issues</a:t>
            </a:r>
            <a:r>
              <a:rPr lang="en-US" dirty="0" smtClean="0"/>
              <a:t>: </a:t>
            </a:r>
            <a:r>
              <a:rPr lang="en-US" i="1" dirty="0" err="1" smtClean="0"/>
              <a:t>Macmillian</a:t>
            </a:r>
            <a:r>
              <a:rPr lang="en-US" i="1" dirty="0" smtClean="0"/>
              <a:t> Social Science Library</a:t>
            </a:r>
            <a:r>
              <a:rPr lang="en-US" dirty="0" smtClean="0"/>
              <a:t>. Detroit: Gale, 2010. </a:t>
            </a:r>
            <a:r>
              <a:rPr lang="en-US" i="1" dirty="0" smtClean="0"/>
              <a:t>Gale Opposing Viewpoints In Context</a:t>
            </a:r>
            <a:r>
              <a:rPr lang="en-US" dirty="0" smtClean="0"/>
              <a:t>. Web. 6 Dec. 2010.</a:t>
            </a:r>
          </a:p>
          <a:p>
            <a:r>
              <a:rPr lang="en-US" dirty="0" smtClean="0"/>
              <a:t>Document URL</a:t>
            </a:r>
            <a:br>
              <a:rPr lang="en-US" dirty="0" smtClean="0"/>
            </a:br>
            <a:r>
              <a:rPr lang="en-US" dirty="0" smtClean="0"/>
              <a:t>http://ic.galegroup.com.libezp01.slc.ac.nz/ic/ovic/ReferenceDetailsPage/ReferenceDetailsWindow?displayGroupName=K12-Reference&amp;action=e&amp;windowstate=normal&amp;catId=GALE%7C00000000LVX5&amp;documentId=GALE%7CPC3021900087&amp;mode=view&amp;userGroupName=64ccc&amp;jsid=843f7f39aa5dc7d8cb766d46b621e957</a:t>
            </a:r>
          </a:p>
          <a:p>
            <a:r>
              <a:rPr lang="en-US" dirty="0" smtClean="0">
                <a:hlinkClick r:id="rId7"/>
              </a:rPr>
              <a:t>http://en.wikipedia.org/wiki/Frank_Abagnale</a:t>
            </a:r>
            <a:endParaRPr lang="en-US" dirty="0" smtClean="0"/>
          </a:p>
          <a:p>
            <a:r>
              <a:rPr lang="en-NZ" dirty="0" smtClean="0"/>
              <a:t>(2010, September 24). Identity theft MP quits. </a:t>
            </a:r>
            <a:r>
              <a:rPr lang="en-NZ" i="1" dirty="0" smtClean="0"/>
              <a:t>Age, The (Melbourne)</a:t>
            </a:r>
            <a:r>
              <a:rPr lang="en-NZ" dirty="0" smtClean="0"/>
              <a:t>, p. 13. Retrieved from Australia/New Zealand Reference Centre database.</a:t>
            </a:r>
            <a:endParaRPr lang="en-US" dirty="0" smtClean="0"/>
          </a:p>
          <a:p>
            <a:r>
              <a:rPr lang="en-NZ" dirty="0" smtClean="0"/>
              <a:t>The New Face of Crime</a:t>
            </a:r>
          </a:p>
          <a:p>
            <a:pPr>
              <a:buNone/>
            </a:pPr>
            <a:r>
              <a:rPr lang="en-US" b="1" dirty="0" smtClean="0"/>
              <a:t>By Kevin J. Delaney 7/12/2010</a:t>
            </a:r>
          </a:p>
          <a:p>
            <a:pPr>
              <a:buNone/>
            </a:pPr>
            <a:r>
              <a:rPr lang="en-US" b="1" dirty="0" smtClean="0"/>
              <a:t>Retrieved from the World Book Online</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2000"/>
                                        <p:tgtEl>
                                          <p:spTgt spid="3">
                                            <p:txEl>
                                              <p:pRg st="0" end="0"/>
                                            </p:txEl>
                                          </p:spTgt>
                                        </p:tgtEl>
                                      </p:cBhvr>
                                    </p:animEffect>
                                  </p:childTnLst>
                                </p:cTn>
                              </p:par>
                              <p:par>
                                <p:cTn id="12" presetID="8" presetClass="entr" presetSubtype="16"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amond(in)">
                                      <p:cBhvr>
                                        <p:cTn id="14" dur="2000"/>
                                        <p:tgtEl>
                                          <p:spTgt spid="3">
                                            <p:txEl>
                                              <p:pRg st="1" end="1"/>
                                            </p:txEl>
                                          </p:spTgt>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par>
                                <p:cTn id="21" presetID="8" presetClass="entr" presetSubtype="16"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amond(in)">
                                      <p:cBhvr>
                                        <p:cTn id="23" dur="2000"/>
                                        <p:tgtEl>
                                          <p:spTgt spid="3">
                                            <p:txEl>
                                              <p:pRg st="4" end="4"/>
                                            </p:txEl>
                                          </p:spTgt>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amond(in)">
                                      <p:cBhvr>
                                        <p:cTn id="26" dur="2000"/>
                                        <p:tgtEl>
                                          <p:spTgt spid="3">
                                            <p:txEl>
                                              <p:pRg st="5" end="5"/>
                                            </p:txEl>
                                          </p:spTgt>
                                        </p:tgtEl>
                                      </p:cBhvr>
                                    </p:animEffect>
                                  </p:childTnLst>
                                </p:cTn>
                              </p:par>
                              <p:par>
                                <p:cTn id="27" presetID="8" presetClass="entr" presetSubtype="16"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amond(in)">
                                      <p:cBhvr>
                                        <p:cTn id="29" dur="2000"/>
                                        <p:tgtEl>
                                          <p:spTgt spid="3">
                                            <p:txEl>
                                              <p:pRg st="6" end="6"/>
                                            </p:txEl>
                                          </p:spTgt>
                                        </p:tgtEl>
                                      </p:cBhvr>
                                    </p:animEffect>
                                  </p:childTnLst>
                                </p:cTn>
                              </p:par>
                              <p:par>
                                <p:cTn id="30" presetID="8" presetClass="entr" presetSubtype="16"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amond(in)">
                                      <p:cBhvr>
                                        <p:cTn id="32" dur="2000"/>
                                        <p:tgtEl>
                                          <p:spTgt spid="3">
                                            <p:txEl>
                                              <p:pRg st="7" end="7"/>
                                            </p:txEl>
                                          </p:spTgt>
                                        </p:tgtEl>
                                      </p:cBhvr>
                                    </p:animEffect>
                                  </p:childTnLst>
                                </p:cTn>
                              </p:par>
                              <p:par>
                                <p:cTn id="33" presetID="8" presetClass="entr" presetSubtype="16"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amond(in)">
                                      <p:cBhvr>
                                        <p:cTn id="35" dur="2000"/>
                                        <p:tgtEl>
                                          <p:spTgt spid="3">
                                            <p:txEl>
                                              <p:pRg st="8" end="8"/>
                                            </p:txEl>
                                          </p:spTgt>
                                        </p:tgtEl>
                                      </p:cBhvr>
                                    </p:animEffect>
                                  </p:childTnLst>
                                </p:cTn>
                              </p:par>
                              <p:par>
                                <p:cTn id="36" presetID="8" presetClass="entr" presetSubtype="16"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amond(in)">
                                      <p:cBhvr>
                                        <p:cTn id="38" dur="2000"/>
                                        <p:tgtEl>
                                          <p:spTgt spid="3">
                                            <p:txEl>
                                              <p:pRg st="9" end="9"/>
                                            </p:txEl>
                                          </p:spTgt>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amond(in)">
                                      <p:cBhvr>
                                        <p:cTn id="41" dur="2000"/>
                                        <p:tgtEl>
                                          <p:spTgt spid="3">
                                            <p:txEl>
                                              <p:pRg st="10" end="10"/>
                                            </p:txEl>
                                          </p:spTgt>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diamond(in)">
                                      <p:cBhvr>
                                        <p:cTn id="44"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Evaluation</a:t>
            </a:r>
            <a:endParaRPr lang="en-US" dirty="0"/>
          </a:p>
        </p:txBody>
      </p:sp>
      <p:sp>
        <p:nvSpPr>
          <p:cNvPr id="3" name="Content Placeholder 2"/>
          <p:cNvSpPr>
            <a:spLocks noGrp="1"/>
          </p:cNvSpPr>
          <p:nvPr>
            <p:ph idx="1"/>
          </p:nvPr>
        </p:nvSpPr>
        <p:spPr>
          <a:xfrm>
            <a:off x="914400" y="1340768"/>
            <a:ext cx="7772400" cy="5014792"/>
          </a:xfrm>
        </p:spPr>
        <p:txBody>
          <a:bodyPr>
            <a:normAutofit fontScale="92500" lnSpcReduction="10000"/>
          </a:bodyPr>
          <a:lstStyle/>
          <a:p>
            <a:r>
              <a:rPr lang="en-US" dirty="0" smtClean="0"/>
              <a:t>We learnt about a major crime that happens to many people, sometimes without the victim even realizing. We also learnt useful things about how to protect against it.</a:t>
            </a:r>
          </a:p>
          <a:p>
            <a:r>
              <a:rPr lang="en-US" dirty="0" smtClean="0"/>
              <a:t>There was plenty of information readily  available so this inquiry was relatively easy. Making the PowerPoint was also pretty easy.</a:t>
            </a:r>
          </a:p>
          <a:p>
            <a:r>
              <a:rPr lang="en-US" dirty="0" smtClean="0"/>
              <a:t>Positives: It was easy, it was simple, there was lots of information.</a:t>
            </a:r>
          </a:p>
          <a:p>
            <a:r>
              <a:rPr lang="en-US" dirty="0" smtClean="0"/>
              <a:t>Negatives: Making a PowerPoint was kind of boring, could </a:t>
            </a:r>
            <a:r>
              <a:rPr lang="en-US" dirty="0" smtClean="0"/>
              <a:t>have </a:t>
            </a:r>
            <a:r>
              <a:rPr lang="en-US" dirty="0" smtClean="0"/>
              <a:t>made and presented it in a more interesting 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grpId="0"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273862"/>
          </a:xfrm>
        </p:spPr>
        <p:txBody>
          <a:bodyPr/>
          <a:lstStyle/>
          <a:p>
            <a:pPr algn="ctr"/>
            <a:r>
              <a:rPr lang="en-NZ" dirty="0" smtClean="0"/>
              <a:t>What are stolen identities used for?</a:t>
            </a:r>
            <a:endParaRPr lang="en-NZ" dirty="0"/>
          </a:p>
        </p:txBody>
      </p:sp>
      <p:sp>
        <p:nvSpPr>
          <p:cNvPr id="3" name="Content Placeholder 2"/>
          <p:cNvSpPr>
            <a:spLocks noGrp="1"/>
          </p:cNvSpPr>
          <p:nvPr>
            <p:ph idx="1"/>
          </p:nvPr>
        </p:nvSpPr>
        <p:spPr/>
        <p:txBody>
          <a:bodyPr/>
          <a:lstStyle/>
          <a:p>
            <a:r>
              <a:rPr lang="en-NZ" dirty="0" smtClean="0"/>
              <a:t>There are five main ways that fraudsters will use your identity, once they have stolen it. These are:</a:t>
            </a:r>
          </a:p>
          <a:p>
            <a:r>
              <a:rPr lang="en-NZ" dirty="0" smtClean="0"/>
              <a:t>Credit card fraud</a:t>
            </a:r>
          </a:p>
          <a:p>
            <a:r>
              <a:rPr lang="en-NZ" dirty="0" smtClean="0"/>
              <a:t>Phone or utilities fraud</a:t>
            </a:r>
          </a:p>
          <a:p>
            <a:r>
              <a:rPr lang="en-NZ" dirty="0" smtClean="0"/>
              <a:t>Bank/finance fraud</a:t>
            </a:r>
          </a:p>
          <a:p>
            <a:r>
              <a:rPr lang="en-NZ" dirty="0" smtClean="0"/>
              <a:t>Government documents fraud</a:t>
            </a:r>
          </a:p>
          <a:p>
            <a:r>
              <a:rPr lang="en-NZ" dirty="0" smtClean="0"/>
              <a:t>Other fraud</a:t>
            </a:r>
            <a:endParaRPr lang="en-NZ" dirty="0"/>
          </a:p>
        </p:txBody>
      </p:sp>
      <p:pic>
        <p:nvPicPr>
          <p:cNvPr id="6146" name="Picture 2" descr="http://www.washingtonmonthly.com/college_guide/college_guide/images/Credit-card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572132" y="2643182"/>
            <a:ext cx="2786082" cy="20895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2000"/>
                                        <p:tgtEl>
                                          <p:spTgt spid="3">
                                            <p:txEl>
                                              <p:pRg st="0" end="0"/>
                                            </p:txEl>
                                          </p:spTgt>
                                        </p:tgtEl>
                                      </p:cBhvr>
                                    </p:animEffect>
                                  </p:childTnLst>
                                </p:cTn>
                              </p:par>
                            </p:childTnLst>
                          </p:cTn>
                        </p:par>
                        <p:par>
                          <p:cTn id="12" fill="hold">
                            <p:stCondLst>
                              <p:cond delay="4000"/>
                            </p:stCondLst>
                            <p:childTnLst>
                              <p:par>
                                <p:cTn id="13" presetID="8" presetClass="entr" presetSubtype="16"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amond(in)">
                                      <p:cBhvr>
                                        <p:cTn id="15" dur="2000"/>
                                        <p:tgtEl>
                                          <p:spTgt spid="3">
                                            <p:txEl>
                                              <p:pRg st="1" end="1"/>
                                            </p:txEl>
                                          </p:spTgt>
                                        </p:tgtEl>
                                      </p:cBhvr>
                                    </p:animEffect>
                                  </p:childTnLst>
                                </p:cTn>
                              </p:par>
                            </p:childTnLst>
                          </p:cTn>
                        </p:par>
                        <p:par>
                          <p:cTn id="16" fill="hold">
                            <p:stCondLst>
                              <p:cond delay="6000"/>
                            </p:stCondLst>
                            <p:childTnLst>
                              <p:par>
                                <p:cTn id="17" presetID="8" presetClass="entr" presetSubtype="16"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amond(in)">
                                      <p:cBhvr>
                                        <p:cTn id="19" dur="2000"/>
                                        <p:tgtEl>
                                          <p:spTgt spid="3">
                                            <p:txEl>
                                              <p:pRg st="2" end="2"/>
                                            </p:txEl>
                                          </p:spTgt>
                                        </p:tgtEl>
                                      </p:cBhvr>
                                    </p:animEffect>
                                  </p:childTnLst>
                                </p:cTn>
                              </p:par>
                            </p:childTnLst>
                          </p:cTn>
                        </p:par>
                        <p:par>
                          <p:cTn id="20" fill="hold">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amond(in)">
                                      <p:cBhvr>
                                        <p:cTn id="23" dur="2000"/>
                                        <p:tgtEl>
                                          <p:spTgt spid="3">
                                            <p:txEl>
                                              <p:pRg st="3" end="3"/>
                                            </p:txEl>
                                          </p:spTgt>
                                        </p:tgtEl>
                                      </p:cBhvr>
                                    </p:animEffect>
                                  </p:childTnLst>
                                </p:cTn>
                              </p:par>
                            </p:childTnLst>
                          </p:cTn>
                        </p:par>
                        <p:par>
                          <p:cTn id="24" fill="hold">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par>
                          <p:cTn id="28" fill="hold">
                            <p:stCondLst>
                              <p:cond delay="12000"/>
                            </p:stCondLst>
                            <p:childTnLst>
                              <p:par>
                                <p:cTn id="29" presetID="8" presetClass="entr" presetSubtype="16"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diamond(in)">
                                      <p:cBhvr>
                                        <p:cTn id="31" dur="2000"/>
                                        <p:tgtEl>
                                          <p:spTgt spid="3">
                                            <p:txEl>
                                              <p:pRg st="5" end="5"/>
                                            </p:txEl>
                                          </p:spTgt>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6146"/>
                                        </p:tgtEl>
                                        <p:attrNameLst>
                                          <p:attrName>style.visibility</p:attrName>
                                        </p:attrNameLst>
                                      </p:cBhvr>
                                      <p:to>
                                        <p:strVal val="visible"/>
                                      </p:to>
                                    </p:set>
                                    <p:animEffect transition="in" filter="fade">
                                      <p:cBhvr>
                                        <p:cTn id="35"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Credit Card Fraud</a:t>
            </a:r>
            <a:endParaRPr lang="en-NZ" dirty="0"/>
          </a:p>
        </p:txBody>
      </p:sp>
      <p:sp>
        <p:nvSpPr>
          <p:cNvPr id="3" name="Content Placeholder 2"/>
          <p:cNvSpPr>
            <a:spLocks noGrp="1"/>
          </p:cNvSpPr>
          <p:nvPr>
            <p:ph idx="1"/>
          </p:nvPr>
        </p:nvSpPr>
        <p:spPr/>
        <p:txBody>
          <a:bodyPr/>
          <a:lstStyle/>
          <a:p>
            <a:r>
              <a:rPr lang="en-NZ" dirty="0" smtClean="0"/>
              <a:t>This is when the thief either opens a new credit account in your name, and then doesn’t pay the bills, or when they change the address on your credit card, so you don’t get the bills, and don’t realise they’re spending your money until it’s too late.</a:t>
            </a:r>
          </a:p>
          <a:p>
            <a:r>
              <a:rPr lang="en-NZ" dirty="0" smtClean="0"/>
              <a:t>These can both turn out to be highly costly to the victim.</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Phone or Utilities Fraud</a:t>
            </a:r>
            <a:endParaRPr lang="en-NZ" dirty="0"/>
          </a:p>
        </p:txBody>
      </p:sp>
      <p:sp>
        <p:nvSpPr>
          <p:cNvPr id="3" name="Content Placeholder 2"/>
          <p:cNvSpPr>
            <a:spLocks noGrp="1"/>
          </p:cNvSpPr>
          <p:nvPr>
            <p:ph idx="1"/>
          </p:nvPr>
        </p:nvSpPr>
        <p:spPr/>
        <p:txBody>
          <a:bodyPr/>
          <a:lstStyle/>
          <a:p>
            <a:r>
              <a:rPr lang="en-NZ" dirty="0" smtClean="0"/>
              <a:t>They might run up bills on your existing account, for gas or power, or create a new account in your name.</a:t>
            </a:r>
          </a:p>
          <a:p>
            <a:r>
              <a:rPr lang="en-NZ" dirty="0" smtClean="0"/>
              <a:t>Also, they could pretend to be you and get utilities like TV, electricity etc.</a:t>
            </a:r>
            <a:endParaRPr lang="en-NZ" dirty="0"/>
          </a:p>
        </p:txBody>
      </p:sp>
      <p:pic>
        <p:nvPicPr>
          <p:cNvPr id="4098" name="Picture 2" descr="http://www.robertopiecollection.com/Application/Images/Teleph/200-series-bell-lg.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071802" y="4595806"/>
            <a:ext cx="2456743" cy="22621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fade">
                                      <p:cBhvr>
                                        <p:cTn id="19"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Bank/Finance Fraud</a:t>
            </a:r>
            <a:endParaRPr lang="en-NZ" dirty="0"/>
          </a:p>
        </p:txBody>
      </p:sp>
      <p:sp>
        <p:nvSpPr>
          <p:cNvPr id="3" name="Content Placeholder 2"/>
          <p:cNvSpPr>
            <a:spLocks noGrp="1"/>
          </p:cNvSpPr>
          <p:nvPr>
            <p:ph idx="1"/>
          </p:nvPr>
        </p:nvSpPr>
        <p:spPr/>
        <p:txBody>
          <a:bodyPr>
            <a:normAutofit lnSpcReduction="10000"/>
          </a:bodyPr>
          <a:lstStyle/>
          <a:p>
            <a:r>
              <a:rPr lang="en-NZ" dirty="0" smtClean="0"/>
              <a:t>They might make counterfeit checks, using your name or account number, or write bad checks in your name.</a:t>
            </a:r>
          </a:p>
          <a:p>
            <a:r>
              <a:rPr lang="en-NZ" dirty="0" smtClean="0"/>
              <a:t>They could clone your ATM card and withdraw money from your account, or get a loan in your name.</a:t>
            </a:r>
          </a:p>
          <a:p>
            <a:r>
              <a:rPr lang="en-NZ" dirty="0" smtClean="0"/>
              <a:t>Often, the victim doesn’t find out until large amounts of money have been stolen, or they get warning notices telling them to pay back debts they didn’t create.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Government Documents Fraud</a:t>
            </a:r>
            <a:endParaRPr lang="en-NZ" dirty="0"/>
          </a:p>
        </p:txBody>
      </p:sp>
      <p:sp>
        <p:nvSpPr>
          <p:cNvPr id="3" name="Content Placeholder 2"/>
          <p:cNvSpPr>
            <a:spLocks noGrp="1"/>
          </p:cNvSpPr>
          <p:nvPr>
            <p:ph idx="1"/>
          </p:nvPr>
        </p:nvSpPr>
        <p:spPr/>
        <p:txBody>
          <a:bodyPr/>
          <a:lstStyle/>
          <a:p>
            <a:r>
              <a:rPr lang="en-NZ" dirty="0" smtClean="0"/>
              <a:t>This is when your ID, drivers’ licence, or other such official ID is stolen, or your identity is used to get government benefits, or evade taxes.</a:t>
            </a:r>
            <a:endParaRPr lang="en-NZ" dirty="0"/>
          </a:p>
        </p:txBody>
      </p:sp>
      <p:pic>
        <p:nvPicPr>
          <p:cNvPr id="3074" name="Picture 2" descr="http://christianpf.com/wp-content/uploads/2008/02/indentity-theft.jpg"/>
          <p:cNvPicPr>
            <a:picLocks noChangeAspect="1" noChangeArrowheads="1"/>
          </p:cNvPicPr>
          <p:nvPr/>
        </p:nvPicPr>
        <p:blipFill>
          <a:blip r:embed="rId2" cstate="print"/>
          <a:srcRect/>
          <a:stretch>
            <a:fillRect/>
          </a:stretch>
        </p:blipFill>
        <p:spPr bwMode="auto">
          <a:xfrm>
            <a:off x="2714612" y="3677944"/>
            <a:ext cx="3857652" cy="29226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fade">
                                      <p:cBhvr>
                                        <p:cTn id="15"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Other Fraud</a:t>
            </a:r>
            <a:endParaRPr lang="en-NZ" dirty="0"/>
          </a:p>
        </p:txBody>
      </p:sp>
      <p:sp>
        <p:nvSpPr>
          <p:cNvPr id="3" name="Content Placeholder 2"/>
          <p:cNvSpPr>
            <a:spLocks noGrp="1"/>
          </p:cNvSpPr>
          <p:nvPr>
            <p:ph idx="1"/>
          </p:nvPr>
        </p:nvSpPr>
        <p:spPr/>
        <p:txBody>
          <a:bodyPr/>
          <a:lstStyle/>
          <a:p>
            <a:r>
              <a:rPr lang="en-NZ" dirty="0" smtClean="0"/>
              <a:t>They could get a job using your ID</a:t>
            </a:r>
          </a:p>
          <a:p>
            <a:r>
              <a:rPr lang="en-NZ" dirty="0" smtClean="0"/>
              <a:t>They could get medical services, or rent a house.</a:t>
            </a:r>
          </a:p>
          <a:p>
            <a:r>
              <a:rPr lang="en-NZ" dirty="0" smtClean="0"/>
              <a:t>Your ID could be given to police on arrest, and when the thief fails to turn up in court, an arrest warrant for you is issued.</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How are peoples identities stolen?</a:t>
            </a:r>
            <a:endParaRPr lang="en-NZ" dirty="0"/>
          </a:p>
        </p:txBody>
      </p:sp>
      <p:sp>
        <p:nvSpPr>
          <p:cNvPr id="3" name="Content Placeholder 2"/>
          <p:cNvSpPr>
            <a:spLocks noGrp="1"/>
          </p:cNvSpPr>
          <p:nvPr>
            <p:ph idx="1"/>
          </p:nvPr>
        </p:nvSpPr>
        <p:spPr/>
        <p:txBody>
          <a:bodyPr/>
          <a:lstStyle/>
          <a:p>
            <a:r>
              <a:rPr lang="en-NZ" dirty="0" smtClean="0"/>
              <a:t>Identity thieves use many different ways to harvest peoples’ personal information.</a:t>
            </a:r>
          </a:p>
          <a:p>
            <a:pPr>
              <a:buNone/>
            </a:pPr>
            <a:endParaRPr lang="en-NZ" dirty="0"/>
          </a:p>
        </p:txBody>
      </p:sp>
      <p:pic>
        <p:nvPicPr>
          <p:cNvPr id="21506" name="Picture 2" descr="http://preventingidentitytheft.info/wp-content/uploads/2010/08/creditcard_lg.jpg"/>
          <p:cNvPicPr>
            <a:picLocks noChangeAspect="1" noChangeArrowheads="1"/>
          </p:cNvPicPr>
          <p:nvPr/>
        </p:nvPicPr>
        <p:blipFill>
          <a:blip r:embed="rId2" cstate="print"/>
          <a:srcRect/>
          <a:stretch>
            <a:fillRect/>
          </a:stretch>
        </p:blipFill>
        <p:spPr bwMode="auto">
          <a:xfrm>
            <a:off x="1928794" y="3000372"/>
            <a:ext cx="5357850" cy="36169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5" presetClass="entr" presetSubtype="0" fill="hold" nodeType="afterEffect">
                                  <p:stCondLst>
                                    <p:cond delay="0"/>
                                  </p:stCondLst>
                                  <p:childTnLst>
                                    <p:set>
                                      <p:cBhvr>
                                        <p:cTn id="15" dur="1" fill="hold">
                                          <p:stCondLst>
                                            <p:cond delay="0"/>
                                          </p:stCondLst>
                                        </p:cTn>
                                        <p:tgtEl>
                                          <p:spTgt spid="21506"/>
                                        </p:tgtEl>
                                        <p:attrNameLst>
                                          <p:attrName>style.visibility</p:attrName>
                                        </p:attrNameLst>
                                      </p:cBhvr>
                                      <p:to>
                                        <p:strVal val="visible"/>
                                      </p:to>
                                    </p:set>
                                    <p:anim calcmode="lin" valueType="num">
                                      <p:cBhvr>
                                        <p:cTn id="16" dur="1000" fill="hold"/>
                                        <p:tgtEl>
                                          <p:spTgt spid="21506"/>
                                        </p:tgtEl>
                                        <p:attrNameLst>
                                          <p:attrName>ppt_w</p:attrName>
                                        </p:attrNameLst>
                                      </p:cBhvr>
                                      <p:tavLst>
                                        <p:tav tm="0">
                                          <p:val>
                                            <p:strVal val="#ppt_w*0.70"/>
                                          </p:val>
                                        </p:tav>
                                        <p:tav tm="100000">
                                          <p:val>
                                            <p:strVal val="#ppt_w"/>
                                          </p:val>
                                        </p:tav>
                                      </p:tavLst>
                                    </p:anim>
                                    <p:anim calcmode="lin" valueType="num">
                                      <p:cBhvr>
                                        <p:cTn id="17" dur="1000" fill="hold"/>
                                        <p:tgtEl>
                                          <p:spTgt spid="21506"/>
                                        </p:tgtEl>
                                        <p:attrNameLst>
                                          <p:attrName>ppt_h</p:attrName>
                                        </p:attrNameLst>
                                      </p:cBhvr>
                                      <p:tavLst>
                                        <p:tav tm="0">
                                          <p:val>
                                            <p:strVal val="#ppt_h"/>
                                          </p:val>
                                        </p:tav>
                                        <p:tav tm="100000">
                                          <p:val>
                                            <p:strVal val="#ppt_h"/>
                                          </p:val>
                                        </p:tav>
                                      </p:tavLst>
                                    </p:anim>
                                    <p:animEffect transition="in" filter="fade">
                                      <p:cBhvr>
                                        <p:cTn id="18" dur="1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631</TotalTime>
  <Words>1446</Words>
  <Application>Microsoft Office PowerPoint</Application>
  <PresentationFormat>On-screen Show (4:3)</PresentationFormat>
  <Paragraphs>103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Metro</vt:lpstr>
      <vt:lpstr>Identity theft </vt:lpstr>
      <vt:lpstr>What is identity theft?</vt:lpstr>
      <vt:lpstr>What are stolen identities used for?</vt:lpstr>
      <vt:lpstr>Credit Card Fraud</vt:lpstr>
      <vt:lpstr>Phone or Utilities Fraud</vt:lpstr>
      <vt:lpstr>Bank/Finance Fraud</vt:lpstr>
      <vt:lpstr>Government Documents Fraud</vt:lpstr>
      <vt:lpstr>Other Fraud</vt:lpstr>
      <vt:lpstr>How are peoples identities stolen?</vt:lpstr>
      <vt:lpstr>Dumpster Diving</vt:lpstr>
      <vt:lpstr>Skimming</vt:lpstr>
      <vt:lpstr>Phishing</vt:lpstr>
      <vt:lpstr>Stealing</vt:lpstr>
      <vt:lpstr>Pretexting</vt:lpstr>
      <vt:lpstr>Identity Theft Over Time</vt:lpstr>
      <vt:lpstr>How to Prevent Your Identity From Being Stolen</vt:lpstr>
      <vt:lpstr>Protecting Your Identity</vt:lpstr>
      <vt:lpstr>Famous identity thief </vt:lpstr>
      <vt:lpstr>Criminal punishment</vt:lpstr>
      <vt:lpstr>Famous case of Identity Theft in NZ</vt:lpstr>
      <vt:lpstr>Identity Theft Statistics in New Zealand</vt:lpstr>
      <vt:lpstr>Summary</vt:lpstr>
      <vt:lpstr>Bibliography</vt:lpstr>
      <vt:lpstr>Evaluation</vt:lpstr>
    </vt:vector>
  </TitlesOfParts>
  <Company>Christchurch City Libraries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Identity theft</dc:title>
  <dc:creator>Christchurch City Libraries</dc:creator>
  <cp:lastModifiedBy>lucyhayles</cp:lastModifiedBy>
  <cp:revision>31</cp:revision>
  <dcterms:created xsi:type="dcterms:W3CDTF">2010-12-02T20:42:33Z</dcterms:created>
  <dcterms:modified xsi:type="dcterms:W3CDTF">2010-12-07T20:02:59Z</dcterms:modified>
</cp:coreProperties>
</file>